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7" r:id="rId2"/>
    <p:sldId id="259" r:id="rId3"/>
    <p:sldId id="262" r:id="rId4"/>
    <p:sldId id="264" r:id="rId5"/>
    <p:sldId id="260" r:id="rId6"/>
    <p:sldId id="265" r:id="rId7"/>
  </p:sldIdLst>
  <p:sldSz cx="6119813" cy="43195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3A"/>
    <a:srgbClr val="CDE4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1491A3-AEC6-4D71-8B80-A95EB1B0AAE2}" v="2" dt="2025-10-13T14:35:15.8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09"/>
    <p:restoredTop sz="94699"/>
  </p:normalViewPr>
  <p:slideViewPr>
    <p:cSldViewPr snapToGrid="0">
      <p:cViewPr>
        <p:scale>
          <a:sx n="160" d="100"/>
          <a:sy n="160" d="100"/>
        </p:scale>
        <p:origin x="581" y="-1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om Banks" userId="e4003a43-4ad7-4d79-a39f-00cbc6e3a0d5" providerId="ADAL" clId="{2BA1BF5F-D185-4BEB-8BE1-79F946DF3B67}"/>
    <pc:docChg chg="addSld delSld modSld">
      <pc:chgData name="Tom Banks" userId="e4003a43-4ad7-4d79-a39f-00cbc6e3a0d5" providerId="ADAL" clId="{2BA1BF5F-D185-4BEB-8BE1-79F946DF3B67}" dt="2025-10-13T14:35:15.855" v="2"/>
      <pc:docMkLst>
        <pc:docMk/>
      </pc:docMkLst>
      <pc:sldChg chg="del">
        <pc:chgData name="Tom Banks" userId="e4003a43-4ad7-4d79-a39f-00cbc6e3a0d5" providerId="ADAL" clId="{2BA1BF5F-D185-4BEB-8BE1-79F946DF3B67}" dt="2025-10-13T14:34:39.757" v="1" actId="47"/>
        <pc:sldMkLst>
          <pc:docMk/>
          <pc:sldMk cId="3049483886" sldId="258"/>
        </pc:sldMkLst>
      </pc:sldChg>
      <pc:sldChg chg="modSp">
        <pc:chgData name="Tom Banks" userId="e4003a43-4ad7-4d79-a39f-00cbc6e3a0d5" providerId="ADAL" clId="{2BA1BF5F-D185-4BEB-8BE1-79F946DF3B67}" dt="2025-10-13T14:35:15.855" v="2"/>
        <pc:sldMkLst>
          <pc:docMk/>
          <pc:sldMk cId="191243481" sldId="259"/>
        </pc:sldMkLst>
        <pc:spChg chg="mod">
          <ac:chgData name="Tom Banks" userId="e4003a43-4ad7-4d79-a39f-00cbc6e3a0d5" providerId="ADAL" clId="{2BA1BF5F-D185-4BEB-8BE1-79F946DF3B67}" dt="2025-10-13T14:35:15.855" v="2"/>
          <ac:spMkLst>
            <pc:docMk/>
            <pc:sldMk cId="191243481" sldId="259"/>
            <ac:spMk id="6" creationId="{61D9F60F-F13B-1086-50C1-85D73CC0740F}"/>
          </ac:spMkLst>
        </pc:spChg>
      </pc:sldChg>
      <pc:sldChg chg="add">
        <pc:chgData name="Tom Banks" userId="e4003a43-4ad7-4d79-a39f-00cbc6e3a0d5" providerId="ADAL" clId="{2BA1BF5F-D185-4BEB-8BE1-79F946DF3B67}" dt="2025-10-13T14:34:37.890" v="0"/>
        <pc:sldMkLst>
          <pc:docMk/>
          <pc:sldMk cId="944093820" sldId="274"/>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8986" y="706933"/>
            <a:ext cx="5201841" cy="1503857"/>
          </a:xfrm>
        </p:spPr>
        <p:txBody>
          <a:bodyPr anchor="b"/>
          <a:lstStyle>
            <a:lvl1pPr algn="ctr">
              <a:defRPr sz="3779"/>
            </a:lvl1pPr>
          </a:lstStyle>
          <a:p>
            <a:r>
              <a:rPr lang="en-GB"/>
              <a:t>Click to edit Master title style</a:t>
            </a:r>
            <a:endParaRPr lang="en-US" dirty="0"/>
          </a:p>
        </p:txBody>
      </p:sp>
      <p:sp>
        <p:nvSpPr>
          <p:cNvPr id="3" name="Subtitle 2"/>
          <p:cNvSpPr>
            <a:spLocks noGrp="1"/>
          </p:cNvSpPr>
          <p:nvPr>
            <p:ph type="subTitle" idx="1"/>
          </p:nvPr>
        </p:nvSpPr>
        <p:spPr>
          <a:xfrm>
            <a:off x="764977" y="2268784"/>
            <a:ext cx="4589860" cy="1042900"/>
          </a:xfrm>
        </p:spPr>
        <p:txBody>
          <a:bodyPr/>
          <a:lstStyle>
            <a:lvl1pPr marL="0" indent="0" algn="ctr">
              <a:buNone/>
              <a:defRPr sz="1512"/>
            </a:lvl1pPr>
            <a:lvl2pPr marL="287990" indent="0" algn="ctr">
              <a:buNone/>
              <a:defRPr sz="1260"/>
            </a:lvl2pPr>
            <a:lvl3pPr marL="575981" indent="0" algn="ctr">
              <a:buNone/>
              <a:defRPr sz="1134"/>
            </a:lvl3pPr>
            <a:lvl4pPr marL="863971" indent="0" algn="ctr">
              <a:buNone/>
              <a:defRPr sz="1008"/>
            </a:lvl4pPr>
            <a:lvl5pPr marL="1151961" indent="0" algn="ctr">
              <a:buNone/>
              <a:defRPr sz="1008"/>
            </a:lvl5pPr>
            <a:lvl6pPr marL="1439951" indent="0" algn="ctr">
              <a:buNone/>
              <a:defRPr sz="1008"/>
            </a:lvl6pPr>
            <a:lvl7pPr marL="1727942" indent="0" algn="ctr">
              <a:buNone/>
              <a:defRPr sz="1008"/>
            </a:lvl7pPr>
            <a:lvl8pPr marL="2015932" indent="0" algn="ctr">
              <a:buNone/>
              <a:defRPr sz="1008"/>
            </a:lvl8pPr>
            <a:lvl9pPr marL="2303922" indent="0" algn="ctr">
              <a:buNone/>
              <a:defRPr sz="1008"/>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4037304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32371104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17550" y="1076899"/>
            <a:ext cx="5278339" cy="1796828"/>
          </a:xfrm>
        </p:spPr>
        <p:txBody>
          <a:bodyPr anchor="b"/>
          <a:lstStyle>
            <a:lvl1pPr>
              <a:defRPr sz="3779"/>
            </a:lvl1pPr>
          </a:lstStyle>
          <a:p>
            <a:r>
              <a:rPr lang="en-GB"/>
              <a:t>Click to edit Master title style</a:t>
            </a:r>
            <a:endParaRPr lang="en-US" dirty="0"/>
          </a:p>
        </p:txBody>
      </p:sp>
      <p:sp>
        <p:nvSpPr>
          <p:cNvPr id="3" name="Text Placeholder 2"/>
          <p:cNvSpPr>
            <a:spLocks noGrp="1"/>
          </p:cNvSpPr>
          <p:nvPr>
            <p:ph type="body" idx="1"/>
          </p:nvPr>
        </p:nvSpPr>
        <p:spPr>
          <a:xfrm>
            <a:off x="417550" y="2890725"/>
            <a:ext cx="5278339" cy="944910"/>
          </a:xfrm>
        </p:spPr>
        <p:txBody>
          <a:bodyPr/>
          <a:lstStyle>
            <a:lvl1pPr marL="0" indent="0">
              <a:buNone/>
              <a:defRPr sz="1512">
                <a:solidFill>
                  <a:schemeClr val="tx1">
                    <a:tint val="82000"/>
                  </a:schemeClr>
                </a:solidFill>
              </a:defRPr>
            </a:lvl1pPr>
            <a:lvl2pPr marL="287990" indent="0">
              <a:buNone/>
              <a:defRPr sz="1260">
                <a:solidFill>
                  <a:schemeClr val="tx1">
                    <a:tint val="82000"/>
                  </a:schemeClr>
                </a:solidFill>
              </a:defRPr>
            </a:lvl2pPr>
            <a:lvl3pPr marL="575981" indent="0">
              <a:buNone/>
              <a:defRPr sz="1134">
                <a:solidFill>
                  <a:schemeClr val="tx1">
                    <a:tint val="82000"/>
                  </a:schemeClr>
                </a:solidFill>
              </a:defRPr>
            </a:lvl3pPr>
            <a:lvl4pPr marL="863971" indent="0">
              <a:buNone/>
              <a:defRPr sz="1008">
                <a:solidFill>
                  <a:schemeClr val="tx1">
                    <a:tint val="82000"/>
                  </a:schemeClr>
                </a:solidFill>
              </a:defRPr>
            </a:lvl4pPr>
            <a:lvl5pPr marL="1151961" indent="0">
              <a:buNone/>
              <a:defRPr sz="1008">
                <a:solidFill>
                  <a:schemeClr val="tx1">
                    <a:tint val="82000"/>
                  </a:schemeClr>
                </a:solidFill>
              </a:defRPr>
            </a:lvl5pPr>
            <a:lvl6pPr marL="1439951" indent="0">
              <a:buNone/>
              <a:defRPr sz="1008">
                <a:solidFill>
                  <a:schemeClr val="tx1">
                    <a:tint val="82000"/>
                  </a:schemeClr>
                </a:solidFill>
              </a:defRPr>
            </a:lvl6pPr>
            <a:lvl7pPr marL="1727942" indent="0">
              <a:buNone/>
              <a:defRPr sz="1008">
                <a:solidFill>
                  <a:schemeClr val="tx1">
                    <a:tint val="82000"/>
                  </a:schemeClr>
                </a:solidFill>
              </a:defRPr>
            </a:lvl7pPr>
            <a:lvl8pPr marL="2015932" indent="0">
              <a:buNone/>
              <a:defRPr sz="1008">
                <a:solidFill>
                  <a:schemeClr val="tx1">
                    <a:tint val="82000"/>
                  </a:schemeClr>
                </a:solidFill>
              </a:defRPr>
            </a:lvl8pPr>
            <a:lvl9pPr marL="2303922" indent="0">
              <a:buNone/>
              <a:defRPr sz="1008">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26466953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420737"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098155" y="1149890"/>
            <a:ext cx="2600921" cy="27407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22276608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1534" y="229979"/>
            <a:ext cx="5278339" cy="834921"/>
          </a:xfrm>
        </p:spPr>
        <p:txBody>
          <a:bodyPr/>
          <a:lstStyle/>
          <a:p>
            <a:r>
              <a:rPr lang="en-GB"/>
              <a:t>Click to edit Master title style</a:t>
            </a:r>
            <a:endParaRPr lang="en-US" dirty="0"/>
          </a:p>
        </p:txBody>
      </p:sp>
      <p:sp>
        <p:nvSpPr>
          <p:cNvPr id="3" name="Text Placeholder 2"/>
          <p:cNvSpPr>
            <a:spLocks noGrp="1"/>
          </p:cNvSpPr>
          <p:nvPr>
            <p:ph type="body" idx="1"/>
          </p:nvPr>
        </p:nvSpPr>
        <p:spPr>
          <a:xfrm>
            <a:off x="421535" y="1058899"/>
            <a:ext cx="2588967"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4" name="Content Placeholder 3"/>
          <p:cNvSpPr>
            <a:spLocks noGrp="1"/>
          </p:cNvSpPr>
          <p:nvPr>
            <p:ph sz="half" idx="2"/>
          </p:nvPr>
        </p:nvSpPr>
        <p:spPr>
          <a:xfrm>
            <a:off x="421535" y="1577849"/>
            <a:ext cx="2588967"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098155" y="1058899"/>
            <a:ext cx="2601718" cy="518950"/>
          </a:xfrm>
        </p:spPr>
        <p:txBody>
          <a:bodyPr anchor="b"/>
          <a:lstStyle>
            <a:lvl1pPr marL="0" indent="0">
              <a:buNone/>
              <a:defRPr sz="1512" b="1"/>
            </a:lvl1pPr>
            <a:lvl2pPr marL="287990" indent="0">
              <a:buNone/>
              <a:defRPr sz="1260" b="1"/>
            </a:lvl2pPr>
            <a:lvl3pPr marL="575981" indent="0">
              <a:buNone/>
              <a:defRPr sz="1134" b="1"/>
            </a:lvl3pPr>
            <a:lvl4pPr marL="863971" indent="0">
              <a:buNone/>
              <a:defRPr sz="1008" b="1"/>
            </a:lvl4pPr>
            <a:lvl5pPr marL="1151961" indent="0">
              <a:buNone/>
              <a:defRPr sz="1008" b="1"/>
            </a:lvl5pPr>
            <a:lvl6pPr marL="1439951" indent="0">
              <a:buNone/>
              <a:defRPr sz="1008" b="1"/>
            </a:lvl6pPr>
            <a:lvl7pPr marL="1727942" indent="0">
              <a:buNone/>
              <a:defRPr sz="1008" b="1"/>
            </a:lvl7pPr>
            <a:lvl8pPr marL="2015932" indent="0">
              <a:buNone/>
              <a:defRPr sz="1008" b="1"/>
            </a:lvl8pPr>
            <a:lvl9pPr marL="2303922" indent="0">
              <a:buNone/>
              <a:defRPr sz="1008" b="1"/>
            </a:lvl9pPr>
          </a:lstStyle>
          <a:p>
            <a:pPr lvl="0"/>
            <a:r>
              <a:rPr lang="en-GB"/>
              <a:t>Click to edit Master text styles</a:t>
            </a:r>
          </a:p>
        </p:txBody>
      </p:sp>
      <p:sp>
        <p:nvSpPr>
          <p:cNvPr id="6" name="Content Placeholder 5"/>
          <p:cNvSpPr>
            <a:spLocks noGrp="1"/>
          </p:cNvSpPr>
          <p:nvPr>
            <p:ph sz="quarter" idx="4"/>
          </p:nvPr>
        </p:nvSpPr>
        <p:spPr>
          <a:xfrm>
            <a:off x="3098155" y="1577849"/>
            <a:ext cx="2601718" cy="232077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280908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740409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12765728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Content Placeholder 2"/>
          <p:cNvSpPr>
            <a:spLocks noGrp="1"/>
          </p:cNvSpPr>
          <p:nvPr>
            <p:ph idx="1"/>
          </p:nvPr>
        </p:nvSpPr>
        <p:spPr>
          <a:xfrm>
            <a:off x="2601718" y="621942"/>
            <a:ext cx="3098155" cy="3069707"/>
          </a:xfrm>
        </p:spPr>
        <p:txBody>
          <a:bodyPr/>
          <a:lstStyle>
            <a:lvl1pPr>
              <a:defRPr sz="2016"/>
            </a:lvl1pPr>
            <a:lvl2pPr>
              <a:defRPr sz="1764"/>
            </a:lvl2pPr>
            <a:lvl3pPr>
              <a:defRPr sz="1512"/>
            </a:lvl3pPr>
            <a:lvl4pPr>
              <a:defRPr sz="1260"/>
            </a:lvl4pPr>
            <a:lvl5pPr>
              <a:defRPr sz="1260"/>
            </a:lvl5pPr>
            <a:lvl6pPr>
              <a:defRPr sz="1260"/>
            </a:lvl6pPr>
            <a:lvl7pPr>
              <a:defRPr sz="1260"/>
            </a:lvl7pPr>
            <a:lvl8pPr>
              <a:defRPr sz="1260"/>
            </a:lvl8pPr>
            <a:lvl9pPr>
              <a:defRPr sz="126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2675269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1534" y="287972"/>
            <a:ext cx="1973799" cy="1007904"/>
          </a:xfrm>
        </p:spPr>
        <p:txBody>
          <a:bodyPr anchor="b"/>
          <a:lstStyle>
            <a:lvl1pPr>
              <a:defRPr sz="2016"/>
            </a:lvl1pPr>
          </a:lstStyle>
          <a:p>
            <a:r>
              <a:rPr lang="en-GB"/>
              <a:t>Click to edit Master title style</a:t>
            </a:r>
            <a:endParaRPr lang="en-US" dirty="0"/>
          </a:p>
        </p:txBody>
      </p:sp>
      <p:sp>
        <p:nvSpPr>
          <p:cNvPr id="3" name="Picture Placeholder 2"/>
          <p:cNvSpPr>
            <a:spLocks noGrp="1" noChangeAspect="1"/>
          </p:cNvSpPr>
          <p:nvPr>
            <p:ph type="pic" idx="1"/>
          </p:nvPr>
        </p:nvSpPr>
        <p:spPr>
          <a:xfrm>
            <a:off x="2601718" y="621942"/>
            <a:ext cx="3098155" cy="3069707"/>
          </a:xfrm>
        </p:spPr>
        <p:txBody>
          <a:bodyPr anchor="t"/>
          <a:lstStyle>
            <a:lvl1pPr marL="0" indent="0">
              <a:buNone/>
              <a:defRPr sz="2016"/>
            </a:lvl1pPr>
            <a:lvl2pPr marL="287990" indent="0">
              <a:buNone/>
              <a:defRPr sz="1764"/>
            </a:lvl2pPr>
            <a:lvl3pPr marL="575981" indent="0">
              <a:buNone/>
              <a:defRPr sz="1512"/>
            </a:lvl3pPr>
            <a:lvl4pPr marL="863971" indent="0">
              <a:buNone/>
              <a:defRPr sz="1260"/>
            </a:lvl4pPr>
            <a:lvl5pPr marL="1151961" indent="0">
              <a:buNone/>
              <a:defRPr sz="1260"/>
            </a:lvl5pPr>
            <a:lvl6pPr marL="1439951" indent="0">
              <a:buNone/>
              <a:defRPr sz="1260"/>
            </a:lvl6pPr>
            <a:lvl7pPr marL="1727942" indent="0">
              <a:buNone/>
              <a:defRPr sz="1260"/>
            </a:lvl7pPr>
            <a:lvl8pPr marL="2015932" indent="0">
              <a:buNone/>
              <a:defRPr sz="1260"/>
            </a:lvl8pPr>
            <a:lvl9pPr marL="2303922" indent="0">
              <a:buNone/>
              <a:defRPr sz="1260"/>
            </a:lvl9pPr>
          </a:lstStyle>
          <a:p>
            <a:r>
              <a:rPr lang="en-GB" dirty="0"/>
              <a:t>Click icon to add picture</a:t>
            </a:r>
            <a:endParaRPr lang="en-US" dirty="0"/>
          </a:p>
        </p:txBody>
      </p:sp>
      <p:sp>
        <p:nvSpPr>
          <p:cNvPr id="4" name="Text Placeholder 3"/>
          <p:cNvSpPr>
            <a:spLocks noGrp="1"/>
          </p:cNvSpPr>
          <p:nvPr>
            <p:ph type="body" sz="half" idx="2"/>
          </p:nvPr>
        </p:nvSpPr>
        <p:spPr>
          <a:xfrm>
            <a:off x="421534" y="1295877"/>
            <a:ext cx="1973799" cy="2400771"/>
          </a:xfrm>
        </p:spPr>
        <p:txBody>
          <a:bodyPr/>
          <a:lstStyle>
            <a:lvl1pPr marL="0" indent="0">
              <a:buNone/>
              <a:defRPr sz="1008"/>
            </a:lvl1pPr>
            <a:lvl2pPr marL="287990" indent="0">
              <a:buNone/>
              <a:defRPr sz="882"/>
            </a:lvl2pPr>
            <a:lvl3pPr marL="575981" indent="0">
              <a:buNone/>
              <a:defRPr sz="756"/>
            </a:lvl3pPr>
            <a:lvl4pPr marL="863971" indent="0">
              <a:buNone/>
              <a:defRPr sz="630"/>
            </a:lvl4pPr>
            <a:lvl5pPr marL="1151961" indent="0">
              <a:buNone/>
              <a:defRPr sz="630"/>
            </a:lvl5pPr>
            <a:lvl6pPr marL="1439951" indent="0">
              <a:buNone/>
              <a:defRPr sz="630"/>
            </a:lvl6pPr>
            <a:lvl7pPr marL="1727942" indent="0">
              <a:buNone/>
              <a:defRPr sz="630"/>
            </a:lvl7pPr>
            <a:lvl8pPr marL="2015932" indent="0">
              <a:buNone/>
              <a:defRPr sz="630"/>
            </a:lvl8pPr>
            <a:lvl9pPr marL="2303922" indent="0">
              <a:buNone/>
              <a:defRPr sz="630"/>
            </a:lvl9pPr>
          </a:lstStyle>
          <a:p>
            <a:pPr lvl="0"/>
            <a:r>
              <a:rPr lang="en-GB"/>
              <a:t>Click to edit Master text styles</a:t>
            </a:r>
          </a:p>
        </p:txBody>
      </p:sp>
      <p:sp>
        <p:nvSpPr>
          <p:cNvPr id="5" name="Date Placeholder 4"/>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1273091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20123719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379491" y="229978"/>
            <a:ext cx="1319585" cy="366065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420738" y="229978"/>
            <a:ext cx="3882256" cy="3660651"/>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0188584-4114-2146-872C-B3F5720A8DA5}" type="datetimeFigureOut">
              <a:rPr lang="en-US" smtClean="0"/>
              <a:t>7/30/2026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690A8C1-0D60-A440-BB24-01B9C05B32CA}" type="slidenum">
              <a:rPr lang="en-US" smtClean="0"/>
              <a:t>‹#›</a:t>
            </a:fld>
            <a:endParaRPr lang="en-US" dirty="0"/>
          </a:p>
        </p:txBody>
      </p:sp>
    </p:spTree>
    <p:extLst>
      <p:ext uri="{BB962C8B-B14F-4D97-AF65-F5344CB8AC3E}">
        <p14:creationId xmlns:p14="http://schemas.microsoft.com/office/powerpoint/2010/main" val="1482345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0737" y="229979"/>
            <a:ext cx="5278339" cy="834921"/>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420737" y="1149890"/>
            <a:ext cx="5278339" cy="2740739"/>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420737" y="4003619"/>
            <a:ext cx="1376958" cy="229978"/>
          </a:xfrm>
          <a:prstGeom prst="rect">
            <a:avLst/>
          </a:prstGeom>
        </p:spPr>
        <p:txBody>
          <a:bodyPr vert="horz" lIns="91440" tIns="45720" rIns="91440" bIns="45720" rtlCol="0" anchor="ctr"/>
          <a:lstStyle>
            <a:lvl1pPr algn="l">
              <a:defRPr sz="756">
                <a:solidFill>
                  <a:schemeClr val="tx1">
                    <a:tint val="82000"/>
                  </a:schemeClr>
                </a:solidFill>
              </a:defRPr>
            </a:lvl1pPr>
          </a:lstStyle>
          <a:p>
            <a:fld id="{40188584-4114-2146-872C-B3F5720A8DA5}" type="datetimeFigureOut">
              <a:rPr lang="en-US" smtClean="0"/>
              <a:t>7/30/2026</a:t>
            </a:fld>
            <a:endParaRPr lang="en-US" dirty="0"/>
          </a:p>
        </p:txBody>
      </p:sp>
      <p:sp>
        <p:nvSpPr>
          <p:cNvPr id="5" name="Footer Placeholder 4"/>
          <p:cNvSpPr>
            <a:spLocks noGrp="1"/>
          </p:cNvSpPr>
          <p:nvPr>
            <p:ph type="ftr" sz="quarter" idx="3"/>
          </p:nvPr>
        </p:nvSpPr>
        <p:spPr>
          <a:xfrm>
            <a:off x="2027188" y="4003619"/>
            <a:ext cx="2065437" cy="229978"/>
          </a:xfrm>
          <a:prstGeom prst="rect">
            <a:avLst/>
          </a:prstGeom>
        </p:spPr>
        <p:txBody>
          <a:bodyPr vert="horz" lIns="91440" tIns="45720" rIns="91440" bIns="45720" rtlCol="0" anchor="ctr"/>
          <a:lstStyle>
            <a:lvl1pPr algn="ctr">
              <a:defRPr sz="756">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4322118" y="4003619"/>
            <a:ext cx="1376958" cy="229978"/>
          </a:xfrm>
          <a:prstGeom prst="rect">
            <a:avLst/>
          </a:prstGeom>
        </p:spPr>
        <p:txBody>
          <a:bodyPr vert="horz" lIns="91440" tIns="45720" rIns="91440" bIns="45720" rtlCol="0" anchor="ctr"/>
          <a:lstStyle>
            <a:lvl1pPr algn="r">
              <a:defRPr sz="756">
                <a:solidFill>
                  <a:schemeClr val="tx1">
                    <a:tint val="82000"/>
                  </a:schemeClr>
                </a:solidFill>
              </a:defRPr>
            </a:lvl1pPr>
          </a:lstStyle>
          <a:p>
            <a:fld id="{2690A8C1-0D60-A440-BB24-01B9C05B32CA}" type="slidenum">
              <a:rPr lang="en-US" smtClean="0"/>
              <a:t>‹#›</a:t>
            </a:fld>
            <a:endParaRPr lang="en-US" dirty="0"/>
          </a:p>
        </p:txBody>
      </p:sp>
    </p:spTree>
    <p:extLst>
      <p:ext uri="{BB962C8B-B14F-4D97-AF65-F5344CB8AC3E}">
        <p14:creationId xmlns:p14="http://schemas.microsoft.com/office/powerpoint/2010/main" val="35392440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575981" rtl="0" eaLnBrk="1" latinLnBrk="0" hangingPunct="1">
        <a:lnSpc>
          <a:spcPct val="90000"/>
        </a:lnSpc>
        <a:spcBef>
          <a:spcPct val="0"/>
        </a:spcBef>
        <a:buNone/>
        <a:defRPr sz="2772" kern="1200">
          <a:solidFill>
            <a:schemeClr val="tx1"/>
          </a:solidFill>
          <a:latin typeface="+mj-lt"/>
          <a:ea typeface="+mj-ea"/>
          <a:cs typeface="+mj-cs"/>
        </a:defRPr>
      </a:lvl1pPr>
    </p:titleStyle>
    <p:bodyStyle>
      <a:lvl1pPr marL="143995" indent="-143995" algn="l" defTabSz="575981" rtl="0" eaLnBrk="1" latinLnBrk="0" hangingPunct="1">
        <a:lnSpc>
          <a:spcPct val="90000"/>
        </a:lnSpc>
        <a:spcBef>
          <a:spcPts val="630"/>
        </a:spcBef>
        <a:buFont typeface="Arial" panose="020B0604020202020204" pitchFamily="34" charset="0"/>
        <a:buChar char="•"/>
        <a:defRPr sz="1764" kern="1200">
          <a:solidFill>
            <a:schemeClr val="tx1"/>
          </a:solidFill>
          <a:latin typeface="+mn-lt"/>
          <a:ea typeface="+mn-ea"/>
          <a:cs typeface="+mn-cs"/>
        </a:defRPr>
      </a:lvl1pPr>
      <a:lvl2pPr marL="431985" indent="-143995" algn="l" defTabSz="575981" rtl="0" eaLnBrk="1" latinLnBrk="0" hangingPunct="1">
        <a:lnSpc>
          <a:spcPct val="90000"/>
        </a:lnSpc>
        <a:spcBef>
          <a:spcPts val="315"/>
        </a:spcBef>
        <a:buFont typeface="Arial" panose="020B0604020202020204" pitchFamily="34" charset="0"/>
        <a:buChar char="•"/>
        <a:defRPr sz="1512" kern="1200">
          <a:solidFill>
            <a:schemeClr val="tx1"/>
          </a:solidFill>
          <a:latin typeface="+mn-lt"/>
          <a:ea typeface="+mn-ea"/>
          <a:cs typeface="+mn-cs"/>
        </a:defRPr>
      </a:lvl2pPr>
      <a:lvl3pPr marL="719976" indent="-143995" algn="l" defTabSz="575981" rtl="0" eaLnBrk="1" latinLnBrk="0" hangingPunct="1">
        <a:lnSpc>
          <a:spcPct val="90000"/>
        </a:lnSpc>
        <a:spcBef>
          <a:spcPts val="315"/>
        </a:spcBef>
        <a:buFont typeface="Arial" panose="020B0604020202020204" pitchFamily="34" charset="0"/>
        <a:buChar char="•"/>
        <a:defRPr sz="1260" kern="1200">
          <a:solidFill>
            <a:schemeClr val="tx1"/>
          </a:solidFill>
          <a:latin typeface="+mn-lt"/>
          <a:ea typeface="+mn-ea"/>
          <a:cs typeface="+mn-cs"/>
        </a:defRPr>
      </a:lvl3pPr>
      <a:lvl4pPr marL="100796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4pPr>
      <a:lvl5pPr marL="1295956"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5pPr>
      <a:lvl6pPr marL="158394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6pPr>
      <a:lvl7pPr marL="187193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7pPr>
      <a:lvl8pPr marL="215992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8pPr>
      <a:lvl9pPr marL="2447917" indent="-143995" algn="l" defTabSz="575981" rtl="0" eaLnBrk="1" latinLnBrk="0" hangingPunct="1">
        <a:lnSpc>
          <a:spcPct val="90000"/>
        </a:lnSpc>
        <a:spcBef>
          <a:spcPts val="315"/>
        </a:spcBef>
        <a:buFont typeface="Arial" panose="020B0604020202020204" pitchFamily="34" charset="0"/>
        <a:buChar char="•"/>
        <a:defRPr sz="1134" kern="1200">
          <a:solidFill>
            <a:schemeClr val="tx1"/>
          </a:solidFill>
          <a:latin typeface="+mn-lt"/>
          <a:ea typeface="+mn-ea"/>
          <a:cs typeface="+mn-cs"/>
        </a:defRPr>
      </a:lvl9pPr>
    </p:bodyStyle>
    <p:otherStyle>
      <a:defPPr>
        <a:defRPr lang="en-US"/>
      </a:defPPr>
      <a:lvl1pPr marL="0" algn="l" defTabSz="575981" rtl="0" eaLnBrk="1" latinLnBrk="0" hangingPunct="1">
        <a:defRPr sz="1134" kern="1200">
          <a:solidFill>
            <a:schemeClr val="tx1"/>
          </a:solidFill>
          <a:latin typeface="+mn-lt"/>
          <a:ea typeface="+mn-ea"/>
          <a:cs typeface="+mn-cs"/>
        </a:defRPr>
      </a:lvl1pPr>
      <a:lvl2pPr marL="287990" algn="l" defTabSz="575981" rtl="0" eaLnBrk="1" latinLnBrk="0" hangingPunct="1">
        <a:defRPr sz="1134" kern="1200">
          <a:solidFill>
            <a:schemeClr val="tx1"/>
          </a:solidFill>
          <a:latin typeface="+mn-lt"/>
          <a:ea typeface="+mn-ea"/>
          <a:cs typeface="+mn-cs"/>
        </a:defRPr>
      </a:lvl2pPr>
      <a:lvl3pPr marL="575981" algn="l" defTabSz="575981" rtl="0" eaLnBrk="1" latinLnBrk="0" hangingPunct="1">
        <a:defRPr sz="1134" kern="1200">
          <a:solidFill>
            <a:schemeClr val="tx1"/>
          </a:solidFill>
          <a:latin typeface="+mn-lt"/>
          <a:ea typeface="+mn-ea"/>
          <a:cs typeface="+mn-cs"/>
        </a:defRPr>
      </a:lvl3pPr>
      <a:lvl4pPr marL="863971" algn="l" defTabSz="575981" rtl="0" eaLnBrk="1" latinLnBrk="0" hangingPunct="1">
        <a:defRPr sz="1134" kern="1200">
          <a:solidFill>
            <a:schemeClr val="tx1"/>
          </a:solidFill>
          <a:latin typeface="+mn-lt"/>
          <a:ea typeface="+mn-ea"/>
          <a:cs typeface="+mn-cs"/>
        </a:defRPr>
      </a:lvl4pPr>
      <a:lvl5pPr marL="1151961" algn="l" defTabSz="575981" rtl="0" eaLnBrk="1" latinLnBrk="0" hangingPunct="1">
        <a:defRPr sz="1134" kern="1200">
          <a:solidFill>
            <a:schemeClr val="tx1"/>
          </a:solidFill>
          <a:latin typeface="+mn-lt"/>
          <a:ea typeface="+mn-ea"/>
          <a:cs typeface="+mn-cs"/>
        </a:defRPr>
      </a:lvl5pPr>
      <a:lvl6pPr marL="1439951" algn="l" defTabSz="575981" rtl="0" eaLnBrk="1" latinLnBrk="0" hangingPunct="1">
        <a:defRPr sz="1134" kern="1200">
          <a:solidFill>
            <a:schemeClr val="tx1"/>
          </a:solidFill>
          <a:latin typeface="+mn-lt"/>
          <a:ea typeface="+mn-ea"/>
          <a:cs typeface="+mn-cs"/>
        </a:defRPr>
      </a:lvl6pPr>
      <a:lvl7pPr marL="1727942" algn="l" defTabSz="575981" rtl="0" eaLnBrk="1" latinLnBrk="0" hangingPunct="1">
        <a:defRPr sz="1134" kern="1200">
          <a:solidFill>
            <a:schemeClr val="tx1"/>
          </a:solidFill>
          <a:latin typeface="+mn-lt"/>
          <a:ea typeface="+mn-ea"/>
          <a:cs typeface="+mn-cs"/>
        </a:defRPr>
      </a:lvl7pPr>
      <a:lvl8pPr marL="2015932" algn="l" defTabSz="575981" rtl="0" eaLnBrk="1" latinLnBrk="0" hangingPunct="1">
        <a:defRPr sz="1134" kern="1200">
          <a:solidFill>
            <a:schemeClr val="tx1"/>
          </a:solidFill>
          <a:latin typeface="+mn-lt"/>
          <a:ea typeface="+mn-ea"/>
          <a:cs typeface="+mn-cs"/>
        </a:defRPr>
      </a:lvl8pPr>
      <a:lvl9pPr marL="2303922" algn="l" defTabSz="575981" rtl="0" eaLnBrk="1" latinLnBrk="0" hangingPunct="1">
        <a:defRPr sz="113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swimming.org/schools/" TargetMode="External"/><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llage of children playing basketball&#10;&#10;AI-generated content may be incorrect.">
            <a:extLst>
              <a:ext uri="{FF2B5EF4-FFF2-40B4-BE49-F238E27FC236}">
                <a16:creationId xmlns:a16="http://schemas.microsoft.com/office/drawing/2014/main" id="{652499ED-E288-CEDF-2747-6811C7508FA6}"/>
              </a:ext>
            </a:extLst>
          </p:cNvPr>
          <p:cNvPicPr>
            <a:picLocks noChangeAspect="1"/>
          </p:cNvPicPr>
          <p:nvPr/>
        </p:nvPicPr>
        <p:blipFill>
          <a:blip r:embed="rId2"/>
          <a:stretch>
            <a:fillRect/>
          </a:stretch>
        </p:blipFill>
        <p:spPr>
          <a:xfrm>
            <a:off x="4333" y="0"/>
            <a:ext cx="6111146" cy="4319588"/>
          </a:xfrm>
          <a:prstGeom prst="rect">
            <a:avLst/>
          </a:prstGeom>
        </p:spPr>
      </p:pic>
    </p:spTree>
    <p:extLst>
      <p:ext uri="{BB962C8B-B14F-4D97-AF65-F5344CB8AC3E}">
        <p14:creationId xmlns:p14="http://schemas.microsoft.com/office/powerpoint/2010/main" val="15453576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D0551-469A-DEBD-2409-100B2C306D3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653D601A-6B9B-B24F-954C-6D0ACC4C5EDD}"/>
              </a:ext>
            </a:extLst>
          </p:cNvPr>
          <p:cNvPicPr>
            <a:picLocks noChangeAspect="1"/>
          </p:cNvPicPr>
          <p:nvPr/>
        </p:nvPicPr>
        <p:blipFill>
          <a:blip r:embed="rId2"/>
          <a:stretch>
            <a:fillRect/>
          </a:stretch>
        </p:blipFill>
        <p:spPr>
          <a:xfrm>
            <a:off x="-16769" y="0"/>
            <a:ext cx="6173264" cy="4322536"/>
          </a:xfrm>
          <a:prstGeom prst="rect">
            <a:avLst/>
          </a:prstGeom>
        </p:spPr>
      </p:pic>
      <p:sp>
        <p:nvSpPr>
          <p:cNvPr id="4" name="TextBox 3">
            <a:extLst>
              <a:ext uri="{FF2B5EF4-FFF2-40B4-BE49-F238E27FC236}">
                <a16:creationId xmlns:a16="http://schemas.microsoft.com/office/drawing/2014/main" id="{DBBFD564-002E-61DE-9DBD-A3D6F53646DD}"/>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a:t>
            </a:r>
            <a:r>
              <a:rPr lang="en-US" sz="1200" b="1" dirty="0" smtClean="0">
                <a:latin typeface="Calibri" panose="020F0502020204030204" pitchFamily="34" charset="0"/>
                <a:cs typeface="Calibri" panose="020F0502020204030204" pitchFamily="34" charset="0"/>
              </a:rPr>
              <a:t>2025/2026)</a:t>
            </a:r>
            <a:endParaRPr lang="en-US" sz="12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1D9F60F-F13B-1086-50C1-85D73CC0740F}"/>
              </a:ext>
            </a:extLst>
          </p:cNvPr>
          <p:cNvSpPr txBox="1"/>
          <p:nvPr/>
        </p:nvSpPr>
        <p:spPr>
          <a:xfrm>
            <a:off x="241825" y="635438"/>
            <a:ext cx="5684413" cy="893130"/>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Take some time to reflect on your intent, implementation and impact from last academic year to celebrate your wins but to also think about improvements for the year ahead.</a:t>
            </a:r>
          </a:p>
          <a:p>
            <a:pPr marL="171450" indent="-171450">
              <a:lnSpc>
                <a:spcPct val="124000"/>
              </a:lnSpc>
              <a:buFont typeface="Arial" panose="020B0604020202020204" pitchFamily="34" charset="0"/>
              <a:buChar char="•"/>
            </a:pPr>
            <a:r>
              <a:rPr lang="en-US" sz="850" dirty="0">
                <a:latin typeface="Calibri" panose="020F0502020204030204" pitchFamily="34" charset="0"/>
                <a:cs typeface="Calibri" panose="020F0502020204030204" pitchFamily="34" charset="0"/>
              </a:rPr>
              <a:t>You do not need to complete every box. Just record the information that is key to your school's priorities and areas of focus.</a:t>
            </a:r>
          </a:p>
          <a:p>
            <a:pPr>
              <a:lnSpc>
                <a:spcPct val="124000"/>
              </a:lnSpc>
            </a:pPr>
            <a:r>
              <a:rPr lang="en-US" sz="850" b="1" i="1" dirty="0">
                <a:latin typeface="Calibri" panose="020F0502020204030204" pitchFamily="34" charset="0"/>
                <a:cs typeface="Calibri" panose="020F0502020204030204" pitchFamily="34" charset="0"/>
              </a:rPr>
              <a:t>Remember</a:t>
            </a:r>
            <a:r>
              <a:rPr lang="en-US" sz="850" i="1" dirty="0">
                <a:latin typeface="Calibri" panose="020F0502020204030204" pitchFamily="34" charset="0"/>
                <a:cs typeface="Calibri" panose="020F0502020204030204" pitchFamily="34" charset="0"/>
              </a:rPr>
              <a:t> - Be clear about how you focused spending on key groups such as SEND, girls and disadvantaged pupils. </a:t>
            </a:r>
          </a:p>
        </p:txBody>
      </p:sp>
      <p:graphicFrame>
        <p:nvGraphicFramePr>
          <p:cNvPr id="10" name="Table 9">
            <a:extLst>
              <a:ext uri="{FF2B5EF4-FFF2-40B4-BE49-F238E27FC236}">
                <a16:creationId xmlns:a16="http://schemas.microsoft.com/office/drawing/2014/main" id="{065D4AC4-7957-AA62-C1A0-FE4F2CF00CA3}"/>
              </a:ext>
            </a:extLst>
          </p:cNvPr>
          <p:cNvGraphicFramePr>
            <a:graphicFrameLocks noGrp="1"/>
          </p:cNvGraphicFramePr>
          <p:nvPr>
            <p:extLst>
              <p:ext uri="{D42A27DB-BD31-4B8C-83A1-F6EECF244321}">
                <p14:modId xmlns:p14="http://schemas.microsoft.com/office/powerpoint/2010/main" val="1523034034"/>
              </p:ext>
            </p:extLst>
          </p:nvPr>
        </p:nvGraphicFramePr>
        <p:xfrm>
          <a:off x="298297" y="1672070"/>
          <a:ext cx="5530128" cy="242080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 metres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smtClean="0">
                          <a:solidFill>
                            <a:schemeClr val="tx2">
                              <a:lumMod val="75000"/>
                              <a:lumOff val="25000"/>
                            </a:schemeClr>
                          </a:solidFill>
                          <a:latin typeface="Calibri" panose="020F0502020204030204" pitchFamily="34" charset="0"/>
                          <a:cs typeface="Calibri" panose="020F0502020204030204" pitchFamily="34" charset="0"/>
                        </a:rPr>
                        <a:t>78% </a:t>
                      </a:r>
                      <a:r>
                        <a:rPr lang="en-US" sz="700" b="1" dirty="0">
                          <a:solidFill>
                            <a:schemeClr val="tx2">
                              <a:lumMod val="75000"/>
                              <a:lumOff val="25000"/>
                            </a:schemeClr>
                          </a:solidFill>
                          <a:latin typeface="Calibri" panose="020F0502020204030204" pitchFamily="34" charset="0"/>
                          <a:cs typeface="Calibri" panose="020F0502020204030204" pitchFamily="34" charset="0"/>
                        </a:rPr>
                        <a:t>of pupils in year 6 can swim 25 metres. </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Weekly assessments carried out by swimming instruction staff.</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smtClean="0">
                          <a:solidFill>
                            <a:schemeClr val="tx2">
                              <a:lumMod val="75000"/>
                              <a:lumOff val="25000"/>
                            </a:schemeClr>
                          </a:solidFill>
                          <a:latin typeface="Calibri" panose="020F0502020204030204" pitchFamily="34" charset="0"/>
                          <a:cs typeface="Calibri" panose="020F0502020204030204" pitchFamily="34" charset="0"/>
                        </a:rPr>
                        <a:t>Percentage lower than in previous years.</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A</a:t>
                      </a:r>
                      <a:r>
                        <a:rPr lang="en-US" sz="700" baseline="0" dirty="0" smtClean="0">
                          <a:solidFill>
                            <a:schemeClr val="tx2">
                              <a:lumMod val="75000"/>
                              <a:lumOff val="25000"/>
                            </a:schemeClr>
                          </a:solidFill>
                          <a:latin typeface="Calibri" panose="020F0502020204030204" pitchFamily="34" charset="0"/>
                          <a:cs typeface="Calibri" panose="020F0502020204030204" pitchFamily="34" charset="0"/>
                        </a:rPr>
                        <a:t> larger number of children than previously experienced were either unable or weak swimmers at the start of their swimming course.  Although all made progress, not proficient enough to cover 25m.</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smtClean="0">
                          <a:solidFill>
                            <a:schemeClr val="tx2">
                              <a:lumMod val="75000"/>
                              <a:lumOff val="25000"/>
                            </a:schemeClr>
                          </a:solidFill>
                          <a:latin typeface="Calibri" panose="020F0502020204030204" pitchFamily="34" charset="0"/>
                          <a:cs typeface="Calibri" panose="020F0502020204030204" pitchFamily="34" charset="0"/>
                        </a:rPr>
                        <a:t>78% </a:t>
                      </a:r>
                      <a:r>
                        <a:rPr lang="en-US" sz="700" b="1" dirty="0">
                          <a:solidFill>
                            <a:schemeClr val="tx2">
                              <a:lumMod val="75000"/>
                              <a:lumOff val="25000"/>
                            </a:schemeClr>
                          </a:solidFill>
                          <a:latin typeface="Calibri" panose="020F0502020204030204" pitchFamily="34" charset="0"/>
                          <a:cs typeface="Calibri" panose="020F0502020204030204" pitchFamily="34" charset="0"/>
                        </a:rPr>
                        <a:t>of pupils in year 6 can use a range of strokes effectively. </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All pupils who were able to cover 25m were also using a range of strokes.</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solidFill>
                            <a:schemeClr val="tx2">
                              <a:lumMod val="75000"/>
                              <a:lumOff val="25000"/>
                            </a:schemeClr>
                          </a:solidFill>
                          <a:latin typeface="Calibri" panose="020F0502020204030204" pitchFamily="34" charset="0"/>
                          <a:cs typeface="Calibri" panose="020F0502020204030204" pitchFamily="34" charset="0"/>
                        </a:rPr>
                        <a:t>We want this data to be 100%.</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Swimmers not able to complete the 25m standard were focused on achieving the standard proficiently, rather than a range</a:t>
                      </a:r>
                      <a:r>
                        <a:rPr lang="en-US" sz="700" baseline="0" dirty="0" smtClean="0">
                          <a:solidFill>
                            <a:schemeClr val="tx2">
                              <a:lumMod val="75000"/>
                              <a:lumOff val="25000"/>
                            </a:schemeClr>
                          </a:solidFill>
                          <a:latin typeface="Calibri" panose="020F0502020204030204" pitchFamily="34" charset="0"/>
                          <a:cs typeface="Calibri" panose="020F0502020204030204" pitchFamily="34" charset="0"/>
                        </a:rPr>
                        <a:t> of strokes.</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1" dirty="0" smtClean="0">
                          <a:solidFill>
                            <a:schemeClr val="tx2">
                              <a:lumMod val="75000"/>
                              <a:lumOff val="25000"/>
                            </a:schemeClr>
                          </a:solidFill>
                          <a:latin typeface="Calibri" panose="020F0502020204030204" pitchFamily="34" charset="0"/>
                          <a:cs typeface="Calibri" panose="020F0502020204030204" pitchFamily="34" charset="0"/>
                        </a:rPr>
                        <a:t>94% </a:t>
                      </a:r>
                      <a:r>
                        <a:rPr lang="en-US" sz="700" b="1" dirty="0">
                          <a:solidFill>
                            <a:schemeClr val="tx2">
                              <a:lumMod val="75000"/>
                              <a:lumOff val="25000"/>
                            </a:schemeClr>
                          </a:solidFill>
                          <a:latin typeface="Calibri" panose="020F0502020204030204" pitchFamily="34" charset="0"/>
                          <a:cs typeface="Calibri" panose="020F0502020204030204" pitchFamily="34" charset="0"/>
                        </a:rPr>
                        <a:t>of pupils in year 6 can perform safe self rescues. </a:t>
                      </a:r>
                    </a:p>
                    <a:p>
                      <a:endParaRPr lang="en-US" sz="700" dirty="0" smtClean="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All</a:t>
                      </a:r>
                      <a:r>
                        <a:rPr lang="en-US" sz="700" baseline="0" dirty="0" smtClean="0">
                          <a:solidFill>
                            <a:schemeClr val="tx2">
                              <a:lumMod val="75000"/>
                              <a:lumOff val="25000"/>
                            </a:schemeClr>
                          </a:solidFill>
                          <a:latin typeface="Calibri" panose="020F0502020204030204" pitchFamily="34" charset="0"/>
                          <a:cs typeface="Calibri" panose="020F0502020204030204" pitchFamily="34" charset="0"/>
                        </a:rPr>
                        <a:t> swimmers were required to attempt a safe rescue from the pool each lesson.</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solidFill>
                            <a:schemeClr val="tx2">
                              <a:lumMod val="75000"/>
                              <a:lumOff val="25000"/>
                            </a:schemeClr>
                          </a:solidFill>
                          <a:latin typeface="Calibri" panose="020F0502020204030204" pitchFamily="34" charset="0"/>
                          <a:cs typeface="Calibri" panose="020F0502020204030204" pitchFamily="34" charset="0"/>
                        </a:rPr>
                        <a:t>We want this data to be 100%.</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p>
                      <a:r>
                        <a:rPr lang="en-US" sz="700" dirty="0" smtClean="0">
                          <a:solidFill>
                            <a:schemeClr val="tx2">
                              <a:lumMod val="75000"/>
                              <a:lumOff val="25000"/>
                            </a:schemeClr>
                          </a:solidFill>
                          <a:latin typeface="Calibri" panose="020F0502020204030204" pitchFamily="34" charset="0"/>
                          <a:cs typeface="Calibri" panose="020F0502020204030204" pitchFamily="34" charset="0"/>
                        </a:rPr>
                        <a:t>Some of the children were not physically able to achieve a safe self rescue from the water.</a:t>
                      </a:r>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191243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5B673-A646-6C19-D15A-944B76414D73}"/>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CFE197E3-816B-103F-5443-0FF70B38E1D9}"/>
              </a:ext>
            </a:extLst>
          </p:cNvPr>
          <p:cNvPicPr>
            <a:picLocks noChangeAspect="1"/>
          </p:cNvPicPr>
          <p:nvPr/>
        </p:nvPicPr>
        <p:blipFill>
          <a:blip r:embed="rId2"/>
          <a:stretch>
            <a:fillRect/>
          </a:stretch>
        </p:blipFill>
        <p:spPr>
          <a:xfrm>
            <a:off x="-30729" y="0"/>
            <a:ext cx="6187224" cy="4322536"/>
          </a:xfrm>
          <a:prstGeom prst="rect">
            <a:avLst/>
          </a:prstGeom>
        </p:spPr>
      </p:pic>
      <p:sp>
        <p:nvSpPr>
          <p:cNvPr id="4" name="TextBox 3">
            <a:extLst>
              <a:ext uri="{FF2B5EF4-FFF2-40B4-BE49-F238E27FC236}">
                <a16:creationId xmlns:a16="http://schemas.microsoft.com/office/drawing/2014/main" id="{58774285-6350-5F9D-309A-493EA80BAD9B}"/>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623E1137-5874-5AF5-E33D-0283DCF09A03}"/>
              </a:ext>
            </a:extLst>
          </p:cNvPr>
          <p:cNvSpPr/>
          <p:nvPr/>
        </p:nvSpPr>
        <p:spPr>
          <a:xfrm>
            <a:off x="17450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4">
            <a:extLst>
              <a:ext uri="{FF2B5EF4-FFF2-40B4-BE49-F238E27FC236}">
                <a16:creationId xmlns:a16="http://schemas.microsoft.com/office/drawing/2014/main" id="{BB7A6755-CF87-7230-570A-7309BBAF653F}"/>
              </a:ext>
            </a:extLst>
          </p:cNvPr>
          <p:cNvGraphicFramePr>
            <a:graphicFrameLocks noGrp="1"/>
          </p:cNvGraphicFramePr>
          <p:nvPr>
            <p:extLst>
              <p:ext uri="{D42A27DB-BD31-4B8C-83A1-F6EECF244321}">
                <p14:modId xmlns:p14="http://schemas.microsoft.com/office/powerpoint/2010/main" val="2994623835"/>
              </p:ext>
            </p:extLst>
          </p:nvPr>
        </p:nvGraphicFramePr>
        <p:xfrm>
          <a:off x="241825" y="283020"/>
          <a:ext cx="5530128" cy="367284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Staff continued to deliver their own PE lessons over the year.  Additional support was provided for staff who identified a need for such in a specific area of the syllabus they were delivering.  </a:t>
                      </a:r>
                    </a:p>
                    <a:p>
                      <a:pPr marL="0" indent="0">
                        <a:buFontTx/>
                        <a:buNone/>
                      </a:pPr>
                      <a:endParaRPr lang="en-US" sz="650" dirty="0" smtClean="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Most year groups had a regular member of staff to deliver all of the PE lessons to the year group.  Discussions were held with other members of staff who had a greater breadth of experience or range on certain areas (eg. Athletics and gymnastics) to gain additional internal support as well as using external  support from the MAT and the local SGO connections.  Positive feedback was received from all involved academy staff about the efficiency and effectiveness of the PE support provided.</a:t>
                      </a: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All staff delivering the PE lessons were confident to do so, however access to the academy’s sport’s field during the spring and summer terms reduced the effectiveness of some lesson delivery.</a:t>
                      </a: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Increasing engagement of all pupils in regular physical activity and sporting activities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In addition to their PE lessons, after school clubs run by academy staff or external providers gave children from Year 1 upwards opportunities to be involved</a:t>
                      </a:r>
                      <a:r>
                        <a:rPr lang="en-US" sz="650" baseline="0" dirty="0" smtClean="0">
                          <a:solidFill>
                            <a:schemeClr val="tx2">
                              <a:lumMod val="75000"/>
                              <a:lumOff val="25000"/>
                            </a:schemeClr>
                          </a:solidFill>
                          <a:latin typeface="Calibri" panose="020F0502020204030204" pitchFamily="34" charset="0"/>
                          <a:cs typeface="Calibri" panose="020F0502020204030204" pitchFamily="34" charset="0"/>
                        </a:rPr>
                        <a:t> in extra curricular activities.</a:t>
                      </a:r>
                    </a:p>
                    <a:p>
                      <a:pPr marL="0" indent="0">
                        <a:buFontTx/>
                        <a:buNone/>
                      </a:pPr>
                      <a:endParaRPr lang="en-US" sz="650" baseline="0" dirty="0" smtClean="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r>
                        <a:rPr lang="en-US" sz="650" baseline="0" dirty="0" smtClean="0">
                          <a:solidFill>
                            <a:schemeClr val="tx2">
                              <a:lumMod val="75000"/>
                              <a:lumOff val="25000"/>
                            </a:schemeClr>
                          </a:solidFill>
                          <a:latin typeface="Calibri" panose="020F0502020204030204" pitchFamily="34" charset="0"/>
                          <a:cs typeface="Calibri" panose="020F0502020204030204" pitchFamily="34" charset="0"/>
                        </a:rPr>
                        <a:t>The academy continued to involve children in a range of sporting events, including intra and inter school ones.  The local SGO’s and the MAT’s sporting calendars kept teams busy across the year.</a:t>
                      </a: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Achievements</a:t>
                      </a:r>
                      <a:r>
                        <a:rPr lang="en-US" sz="650" baseline="0" dirty="0" smtClean="0">
                          <a:solidFill>
                            <a:schemeClr val="tx2">
                              <a:lumMod val="75000"/>
                              <a:lumOff val="25000"/>
                            </a:schemeClr>
                          </a:solidFill>
                          <a:latin typeface="Calibri" panose="020F0502020204030204" pitchFamily="34" charset="0"/>
                          <a:cs typeface="Calibri" panose="020F0502020204030204" pitchFamily="34" charset="0"/>
                        </a:rPr>
                        <a:t> within events were celebrated in weekly assemblies; children taking part in external events were given the opportunity in the assemblies to show and celebrate their personal achievements.</a:t>
                      </a: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indent="0">
                        <a:buFontTx/>
                        <a:buNone/>
                      </a:pPr>
                      <a:r>
                        <a:rPr lang="en-US" sz="650" dirty="0">
                          <a:solidFill>
                            <a:schemeClr val="tx2">
                              <a:lumMod val="75000"/>
                              <a:lumOff val="25000"/>
                            </a:schemeClr>
                          </a:solidFill>
                          <a:latin typeface="Calibri" panose="020F0502020204030204" pitchFamily="34" charset="0"/>
                          <a:cs typeface="Calibri" panose="020F0502020204030204" pitchFamily="34" charset="0"/>
                        </a:rPr>
                        <a:t>Not all pupils are active for 60 minutes a day 7 days a week.</a:t>
                      </a:r>
                    </a:p>
                    <a:p>
                      <a:pPr marL="0" indent="0">
                        <a:buFontTx/>
                        <a:buNone/>
                      </a:pP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p>
                      <a:pPr marL="0" indent="0">
                        <a:buFontTx/>
                        <a:buNone/>
                      </a:pPr>
                      <a:r>
                        <a:rPr lang="en-US" sz="650" dirty="0" smtClean="0">
                          <a:solidFill>
                            <a:schemeClr val="tx2">
                              <a:lumMod val="75000"/>
                              <a:lumOff val="25000"/>
                            </a:schemeClr>
                          </a:solidFill>
                          <a:latin typeface="Calibri" panose="020F0502020204030204" pitchFamily="34" charset="0"/>
                          <a:cs typeface="Calibri" panose="020F0502020204030204" pitchFamily="34" charset="0"/>
                        </a:rPr>
                        <a:t>Some of the MAT events took place during school time rather than after school, restricting opportunities for some children whose parents were working to take part.</a:t>
                      </a:r>
                      <a:endParaRPr lang="en-US" sz="65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bl>
          </a:graphicData>
        </a:graphic>
      </p:graphicFrame>
    </p:spTree>
    <p:extLst>
      <p:ext uri="{BB962C8B-B14F-4D97-AF65-F5344CB8AC3E}">
        <p14:creationId xmlns:p14="http://schemas.microsoft.com/office/powerpoint/2010/main" val="2755977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53B42-8C81-4DE7-625E-17DE05AD0C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1C0FE35C-D015-5924-5AA8-4FAE00537F08}"/>
              </a:ext>
            </a:extLst>
          </p:cNvPr>
          <p:cNvPicPr>
            <a:picLocks noChangeAspect="1"/>
          </p:cNvPicPr>
          <p:nvPr/>
        </p:nvPicPr>
        <p:blipFill>
          <a:blip r:embed="rId2"/>
          <a:stretch>
            <a:fillRect/>
          </a:stretch>
        </p:blipFill>
        <p:spPr>
          <a:xfrm>
            <a:off x="-30729" y="0"/>
            <a:ext cx="6187224" cy="4322536"/>
          </a:xfrm>
          <a:prstGeom prst="rect">
            <a:avLst/>
          </a:prstGeom>
        </p:spPr>
      </p:pic>
      <p:sp>
        <p:nvSpPr>
          <p:cNvPr id="4" name="TextBox 3">
            <a:extLst>
              <a:ext uri="{FF2B5EF4-FFF2-40B4-BE49-F238E27FC236}">
                <a16:creationId xmlns:a16="http://schemas.microsoft.com/office/drawing/2014/main" id="{6E532BB3-3E8C-8C2B-D49F-407DAA50D1D2}"/>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1156B0D5-CD92-3A4E-5E05-AA4D983A4A24}"/>
              </a:ext>
            </a:extLst>
          </p:cNvPr>
          <p:cNvSpPr/>
          <p:nvPr/>
        </p:nvSpPr>
        <p:spPr>
          <a:xfrm>
            <a:off x="17450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4">
            <a:extLst>
              <a:ext uri="{FF2B5EF4-FFF2-40B4-BE49-F238E27FC236}">
                <a16:creationId xmlns:a16="http://schemas.microsoft.com/office/drawing/2014/main" id="{F9BDBC17-CD2E-90F4-A5E7-9D45B87765A4}"/>
              </a:ext>
            </a:extLst>
          </p:cNvPr>
          <p:cNvGraphicFramePr>
            <a:graphicFrameLocks noGrp="1"/>
          </p:cNvGraphicFramePr>
          <p:nvPr>
            <p:extLst>
              <p:ext uri="{D42A27DB-BD31-4B8C-83A1-F6EECF244321}">
                <p14:modId xmlns:p14="http://schemas.microsoft.com/office/powerpoint/2010/main" val="2092298933"/>
              </p:ext>
            </p:extLst>
          </p:nvPr>
        </p:nvGraphicFramePr>
        <p:xfrm>
          <a:off x="241825" y="283020"/>
          <a:ext cx="5530128" cy="3779520"/>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Key areas as outlined in PE and sport premium guidance</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b="0" dirty="0">
                          <a:effectLst/>
                          <a:latin typeface="Calibri" panose="020F0502020204030204" pitchFamily="34" charset="0"/>
                          <a:cs typeface="Calibri" panose="020F0502020204030204" pitchFamily="34" charset="0"/>
                        </a:rPr>
                        <a:t>Raising the profile of PE and sport across the school, to support whole school improvement</a:t>
                      </a:r>
                      <a:endParaRPr lang="en-US" sz="700" b="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2">
                              <a:lumMod val="75000"/>
                              <a:lumOff val="25000"/>
                            </a:schemeClr>
                          </a:solidFill>
                          <a:latin typeface="Calibri" panose="020F0502020204030204" pitchFamily="34" charset="0"/>
                          <a:cs typeface="Calibri" panose="020F0502020204030204" pitchFamily="34" charset="0"/>
                        </a:rPr>
                        <a:t>By celebrating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the achievements and promoting opportunities across the academy, the profile of PE across the academy is regularly being showcased.  </a:t>
                      </a: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smtClean="0">
                          <a:solidFill>
                            <a:schemeClr val="tx2">
                              <a:lumMod val="75000"/>
                              <a:lumOff val="25000"/>
                            </a:schemeClr>
                          </a:solidFill>
                          <a:latin typeface="Calibri" panose="020F0502020204030204" pitchFamily="34" charset="0"/>
                          <a:cs typeface="Calibri" panose="020F0502020204030204" pitchFamily="34" charset="0"/>
                        </a:rPr>
                        <a:t>In all PE lessons, children are reminded of the benefits achieved from regular exercise.</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a:solidFill>
                            <a:schemeClr val="tx2">
                              <a:lumMod val="75000"/>
                              <a:lumOff val="25000"/>
                            </a:schemeClr>
                          </a:solidFill>
                          <a:latin typeface="Calibri" panose="020F0502020204030204" pitchFamily="34" charset="0"/>
                          <a:cs typeface="Calibri" panose="020F0502020204030204" pitchFamily="34" charset="0"/>
                        </a:rPr>
                        <a:t>Pupils are inspired to be more active, therefore supporting the target for all pupils to be active on average 60 minutes a day, 7 days a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week.</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2">
                              <a:lumMod val="75000"/>
                              <a:lumOff val="25000"/>
                            </a:schemeClr>
                          </a:solidFill>
                          <a:latin typeface="Calibri" panose="020F0502020204030204" pitchFamily="34" charset="0"/>
                          <a:cs typeface="Calibri" panose="020F0502020204030204" pitchFamily="34" charset="0"/>
                        </a:rPr>
                        <a:t>Not all pupils are active for 60 minutes a day 7 days a week.</a:t>
                      </a: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smtClean="0">
                          <a:solidFill>
                            <a:schemeClr val="tx2">
                              <a:lumMod val="75000"/>
                              <a:lumOff val="25000"/>
                            </a:schemeClr>
                          </a:solidFill>
                          <a:latin typeface="Calibri" panose="020F0502020204030204" pitchFamily="34" charset="0"/>
                          <a:cs typeface="Calibri" panose="020F0502020204030204" pitchFamily="34" charset="0"/>
                        </a:rPr>
                        <a:t>Some children have made their negative</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feelings known</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how they feel about school PE.  Several of these children take part in external PE.  A range of additional PE opportunities is being planned to inspire these children more for next year.</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4. </a:t>
                      </a:r>
                      <a:r>
                        <a:rPr lang="en-US" sz="700" dirty="0">
                          <a:effectLst/>
                          <a:latin typeface="Calibri" panose="020F0502020204030204" pitchFamily="34" charset="0"/>
                          <a:cs typeface="Calibri" panose="020F0502020204030204" pitchFamily="34" charset="0"/>
                        </a:rPr>
                        <a:t>Offer a broader and more equal experience of a range of sports and physical activities to all pupils and ensure equal access to sport for boys and girls</a:t>
                      </a:r>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2">
                              <a:lumMod val="75000"/>
                              <a:lumOff val="25000"/>
                            </a:schemeClr>
                          </a:solidFill>
                          <a:latin typeface="Calibri" panose="020F0502020204030204" pitchFamily="34" charset="0"/>
                          <a:cs typeface="Calibri" panose="020F0502020204030204" pitchFamily="34" charset="0"/>
                        </a:rPr>
                        <a:t>Continuing to offer a wider range of activities both within and outside the curriculum in order to get more pupils involved:  </a:t>
                      </a: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a:solidFill>
                            <a:schemeClr val="tx2">
                              <a:lumMod val="75000"/>
                              <a:lumOff val="25000"/>
                            </a:schemeClr>
                          </a:solidFill>
                          <a:latin typeface="Calibri" panose="020F0502020204030204" pitchFamily="34" charset="0"/>
                          <a:cs typeface="Calibri" panose="020F0502020204030204" pitchFamily="34" charset="0"/>
                        </a:rPr>
                        <a:t>Extra-curricular – Dodgeball, Dance, Netball, Football, Multi Skills,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athletics, cross country, martial arts.  </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smtClean="0">
                          <a:solidFill>
                            <a:schemeClr val="tx2">
                              <a:lumMod val="75000"/>
                              <a:lumOff val="25000"/>
                            </a:schemeClr>
                          </a:solidFill>
                          <a:latin typeface="Calibri" panose="020F0502020204030204" pitchFamily="34" charset="0"/>
                          <a:cs typeface="Calibri" panose="020F0502020204030204" pitchFamily="34" charset="0"/>
                        </a:rPr>
                        <a:t>Focus on pupils </a:t>
                      </a:r>
                      <a:r>
                        <a:rPr lang="en-US" sz="600" dirty="0">
                          <a:solidFill>
                            <a:schemeClr val="tx2">
                              <a:lumMod val="75000"/>
                              <a:lumOff val="25000"/>
                            </a:schemeClr>
                          </a:solidFill>
                          <a:latin typeface="Calibri" panose="020F0502020204030204" pitchFamily="34" charset="0"/>
                          <a:cs typeface="Calibri" panose="020F0502020204030204" pitchFamily="34" charset="0"/>
                        </a:rPr>
                        <a:t>who do not take up additional PE and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sport opportunities within the academy will be monitored for next year.</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2">
                              <a:lumMod val="75000"/>
                              <a:lumOff val="25000"/>
                            </a:schemeClr>
                          </a:solidFill>
                          <a:latin typeface="Calibri" panose="020F0502020204030204" pitchFamily="34" charset="0"/>
                          <a:cs typeface="Calibri" panose="020F0502020204030204" pitchFamily="34" charset="0"/>
                        </a:rPr>
                        <a:t>Not all pupils are active for 60 minutes a day 7 days a week.</a:t>
                      </a: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smtClean="0">
                          <a:solidFill>
                            <a:schemeClr val="tx2">
                              <a:lumMod val="75000"/>
                              <a:lumOff val="25000"/>
                            </a:schemeClr>
                          </a:solidFill>
                          <a:latin typeface="Calibri" panose="020F0502020204030204" pitchFamily="34" charset="0"/>
                          <a:cs typeface="Calibri" panose="020F0502020204030204" pitchFamily="34" charset="0"/>
                        </a:rPr>
                        <a:t>Less opportunity was available for younger children  (Foundation Stage and Key Stage 1) than</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the older children.</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5. </a:t>
                      </a:r>
                      <a:r>
                        <a:rPr lang="en-US" sz="700" dirty="0">
                          <a:effectLst/>
                          <a:latin typeface="Calibri" panose="020F0502020204030204" pitchFamily="34" charset="0"/>
                          <a:cs typeface="Calibri" panose="020F0502020204030204" pitchFamily="34" charset="0"/>
                        </a:rPr>
                        <a:t>Increasing participation in competitive sport</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effectLst/>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smtClean="0">
                          <a:solidFill>
                            <a:schemeClr val="tx2">
                              <a:lumMod val="75000"/>
                              <a:lumOff val="25000"/>
                            </a:schemeClr>
                          </a:solidFill>
                          <a:latin typeface="Calibri" panose="020F0502020204030204" pitchFamily="34" charset="0"/>
                          <a:cs typeface="Calibri" panose="020F0502020204030204" pitchFamily="34" charset="0"/>
                        </a:rPr>
                        <a:t>The most popular of the individual</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sporting events was the Trust’s cross country races.  The school was able to field more than 40 children from KS2 for these meetings alone.</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600" dirty="0">
                          <a:solidFill>
                            <a:schemeClr val="tx2">
                              <a:lumMod val="75000"/>
                              <a:lumOff val="25000"/>
                            </a:schemeClr>
                          </a:solidFill>
                          <a:latin typeface="Calibri" panose="020F0502020204030204" pitchFamily="34" charset="0"/>
                          <a:cs typeface="Calibri" panose="020F0502020204030204" pitchFamily="34" charset="0"/>
                        </a:rPr>
                        <a:t>Continue to develop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and promote the </a:t>
                      </a:r>
                      <a:r>
                        <a:rPr lang="en-US" sz="600" dirty="0">
                          <a:solidFill>
                            <a:schemeClr val="tx2">
                              <a:lumMod val="75000"/>
                              <a:lumOff val="25000"/>
                            </a:schemeClr>
                          </a:solidFill>
                          <a:latin typeface="Calibri" panose="020F0502020204030204" pitchFamily="34" charset="0"/>
                          <a:cs typeface="Calibri" panose="020F0502020204030204" pitchFamily="34" charset="0"/>
                        </a:rPr>
                        <a:t>competition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provision</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across the academy.</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r>
                        <a:rPr lang="en-US" sz="600" dirty="0" smtClean="0">
                          <a:solidFill>
                            <a:schemeClr val="tx2">
                              <a:lumMod val="75000"/>
                              <a:lumOff val="25000"/>
                            </a:schemeClr>
                          </a:solidFill>
                          <a:latin typeface="Calibri" panose="020F0502020204030204" pitchFamily="34" charset="0"/>
                          <a:cs typeface="Calibri" panose="020F0502020204030204" pitchFamily="34" charset="0"/>
                        </a:rPr>
                        <a:t>Aim to include the FS and KS1 year groups in a larger range</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of inter school events.</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bl>
          </a:graphicData>
        </a:graphic>
      </p:graphicFrame>
    </p:spTree>
    <p:extLst>
      <p:ext uri="{BB962C8B-B14F-4D97-AF65-F5344CB8AC3E}">
        <p14:creationId xmlns:p14="http://schemas.microsoft.com/office/powerpoint/2010/main" val="2212214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9D434C-40D3-B593-20E1-7F77321E8D22}"/>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E026D05E-2A4F-B56B-D369-7D73D5C3E07D}"/>
              </a:ext>
            </a:extLst>
          </p:cNvPr>
          <p:cNvPicPr>
            <a:picLocks noChangeAspect="1"/>
          </p:cNvPicPr>
          <p:nvPr/>
        </p:nvPicPr>
        <p:blipFill>
          <a:blip r:embed="rId2"/>
          <a:stretch>
            <a:fillRect/>
          </a:stretch>
        </p:blipFill>
        <p:spPr>
          <a:xfrm>
            <a:off x="-2809" y="0"/>
            <a:ext cx="6166284" cy="4322536"/>
          </a:xfrm>
          <a:prstGeom prst="rect">
            <a:avLst/>
          </a:prstGeom>
        </p:spPr>
      </p:pic>
      <p:sp>
        <p:nvSpPr>
          <p:cNvPr id="4" name="TextBox 3">
            <a:extLst>
              <a:ext uri="{FF2B5EF4-FFF2-40B4-BE49-F238E27FC236}">
                <a16:creationId xmlns:a16="http://schemas.microsoft.com/office/drawing/2014/main" id="{5068A47E-05FA-E59E-E6B8-458180D7CF21}"/>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Aims for the next academic year (</a:t>
            </a:r>
            <a:r>
              <a:rPr lang="en-US" sz="1200" b="1" dirty="0" smtClean="0">
                <a:latin typeface="Calibri" panose="020F0502020204030204" pitchFamily="34" charset="0"/>
                <a:cs typeface="Calibri" panose="020F0502020204030204" pitchFamily="34" charset="0"/>
              </a:rPr>
              <a:t>2026/2027)</a:t>
            </a:r>
            <a:endParaRPr lang="en-US" sz="12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DF6A6CD2-88E8-9610-81B4-3451EA6069CB}"/>
              </a:ext>
            </a:extLst>
          </p:cNvPr>
          <p:cNvSpPr txBox="1"/>
          <p:nvPr/>
        </p:nvSpPr>
        <p:spPr>
          <a:xfrm>
            <a:off x="241825" y="607518"/>
            <a:ext cx="5684413" cy="1696298"/>
          </a:xfrm>
          <a:prstGeom prst="rect">
            <a:avLst/>
          </a:prstGeom>
          <a:noFill/>
        </p:spPr>
        <p:txBody>
          <a:bodyPr wrap="square" rtlCol="0">
            <a:spAutoFit/>
          </a:bodyPr>
          <a:lstStyle/>
          <a:p>
            <a:pPr marL="171450" indent="-171450">
              <a:lnSpc>
                <a:spcPct val="124000"/>
              </a:lnSpc>
              <a:buFont typeface="Arial" panose="020B0604020202020204" pitchFamily="34" charset="0"/>
              <a:buChar char="•"/>
            </a:pPr>
            <a:r>
              <a:rPr lang="en-US" sz="850" dirty="0"/>
              <a:t>Using your whole school priorities, school development plan and previous PE, school sport and physical activity data, set out your aims for the year ahead. </a:t>
            </a:r>
          </a:p>
          <a:p>
            <a:pPr marL="171450" indent="-171450">
              <a:lnSpc>
                <a:spcPct val="124000"/>
              </a:lnSpc>
              <a:buFont typeface="Arial" panose="020B0604020202020204" pitchFamily="34" charset="0"/>
              <a:buChar char="•"/>
            </a:pPr>
            <a:r>
              <a:rPr lang="en-US" sz="850" dirty="0"/>
              <a:t>Think about specific areas of need such as </a:t>
            </a:r>
            <a:r>
              <a:rPr lang="en-US" sz="850" b="1" dirty="0"/>
              <a:t>inactive girls, SEND and disadvantaged pupils</a:t>
            </a:r>
          </a:p>
          <a:p>
            <a:pPr marL="171450" indent="-171450">
              <a:lnSpc>
                <a:spcPct val="124000"/>
              </a:lnSpc>
              <a:buFont typeface="Arial" panose="020B0604020202020204" pitchFamily="34" charset="0"/>
              <a:buChar char="•"/>
            </a:pPr>
            <a:r>
              <a:rPr lang="en-US" sz="850" dirty="0"/>
              <a:t>Remember to also input your swimming data and reflections in the table located at the bottom of this page.</a:t>
            </a:r>
          </a:p>
          <a:p>
            <a:pPr marL="171450" indent="-171450">
              <a:lnSpc>
                <a:spcPct val="124000"/>
              </a:lnSpc>
              <a:buFont typeface="Arial" panose="020B0604020202020204" pitchFamily="34" charset="0"/>
              <a:buChar char="•"/>
            </a:pPr>
            <a:r>
              <a:rPr lang="en-US" sz="850" dirty="0"/>
              <a:t>Consider which of the 5 key areas improvements will be focusing on:</a:t>
            </a:r>
          </a:p>
          <a:p>
            <a:pPr marL="228600" indent="-228600">
              <a:lnSpc>
                <a:spcPct val="124000"/>
              </a:lnSpc>
              <a:buFont typeface="+mj-lt"/>
              <a:buAutoNum type="arabicPeriod"/>
            </a:pPr>
            <a:r>
              <a:rPr lang="en-US" sz="700" dirty="0"/>
              <a:t>Increasing confidence, knowledge and skills of all staff in teaching PE and sporting activities prioritising CPD and training where needed.</a:t>
            </a:r>
          </a:p>
          <a:p>
            <a:pPr marL="228600" indent="-228600">
              <a:lnSpc>
                <a:spcPct val="124000"/>
              </a:lnSpc>
              <a:buFont typeface="+mj-lt"/>
              <a:buAutoNum type="arabicPeriod"/>
            </a:pPr>
            <a:r>
              <a:rPr lang="en-US" sz="700" dirty="0"/>
              <a:t>Increasing engagement of all pupils in regular physical activity and sporting activities</a:t>
            </a:r>
          </a:p>
          <a:p>
            <a:pPr marL="228600" indent="-228600">
              <a:lnSpc>
                <a:spcPct val="124000"/>
              </a:lnSpc>
              <a:buFont typeface="+mj-lt"/>
              <a:buAutoNum type="arabicPeriod"/>
            </a:pPr>
            <a:r>
              <a:rPr lang="en-US" sz="700" dirty="0"/>
              <a:t>Raising the profile of PE and sport across the school, to support whole school improvement</a:t>
            </a:r>
          </a:p>
          <a:p>
            <a:pPr marL="228600" indent="-228600">
              <a:lnSpc>
                <a:spcPct val="124000"/>
              </a:lnSpc>
              <a:buFont typeface="+mj-lt"/>
              <a:buAutoNum type="arabicPeriod"/>
            </a:pPr>
            <a:r>
              <a:rPr lang="en-US" sz="700" dirty="0"/>
              <a:t>Offer a broader and more equal experience of a range of sports and physical activities to all pupils and ensure equal access to sport for boys and girls</a:t>
            </a:r>
          </a:p>
          <a:p>
            <a:pPr marL="228600" indent="-228600">
              <a:lnSpc>
                <a:spcPct val="124000"/>
              </a:lnSpc>
              <a:buFont typeface="+mj-lt"/>
              <a:buAutoNum type="arabicPeriod"/>
            </a:pPr>
            <a:r>
              <a:rPr lang="en-US" sz="700" dirty="0"/>
              <a:t>Increasing participation in competitive sport</a:t>
            </a:r>
          </a:p>
        </p:txBody>
      </p:sp>
      <p:graphicFrame>
        <p:nvGraphicFramePr>
          <p:cNvPr id="5" name="Table 4">
            <a:extLst>
              <a:ext uri="{FF2B5EF4-FFF2-40B4-BE49-F238E27FC236}">
                <a16:creationId xmlns:a16="http://schemas.microsoft.com/office/drawing/2014/main" id="{5A182FA8-E1AB-D63D-6ECD-2D907EE595F6}"/>
              </a:ext>
            </a:extLst>
          </p:cNvPr>
          <p:cNvGraphicFramePr>
            <a:graphicFrameLocks noGrp="1"/>
          </p:cNvGraphicFramePr>
          <p:nvPr>
            <p:extLst>
              <p:ext uri="{D42A27DB-BD31-4B8C-83A1-F6EECF244321}">
                <p14:modId xmlns:p14="http://schemas.microsoft.com/office/powerpoint/2010/main" val="92616498"/>
              </p:ext>
            </p:extLst>
          </p:nvPr>
        </p:nvGraphicFramePr>
        <p:xfrm>
          <a:off x="315269" y="2352676"/>
          <a:ext cx="5530128" cy="1780727"/>
        </p:xfrm>
        <a:graphic>
          <a:graphicData uri="http://schemas.openxmlformats.org/drawingml/2006/table">
            <a:tbl>
              <a:tblPr firstRow="1" bandRow="1">
                <a:tableStyleId>{5C22544A-7EE6-4342-B048-85BDC9FD1C3A}</a:tableStyleId>
              </a:tblPr>
              <a:tblGrid>
                <a:gridCol w="1711987">
                  <a:extLst>
                    <a:ext uri="{9D8B030D-6E8A-4147-A177-3AD203B41FA5}">
                      <a16:colId xmlns:a16="http://schemas.microsoft.com/office/drawing/2014/main" val="1397519339"/>
                    </a:ext>
                  </a:extLst>
                </a:gridCol>
                <a:gridCol w="2010284">
                  <a:extLst>
                    <a:ext uri="{9D8B030D-6E8A-4147-A177-3AD203B41FA5}">
                      <a16:colId xmlns:a16="http://schemas.microsoft.com/office/drawing/2014/main" val="279180329"/>
                    </a:ext>
                  </a:extLst>
                </a:gridCol>
                <a:gridCol w="1807857">
                  <a:extLst>
                    <a:ext uri="{9D8B030D-6E8A-4147-A177-3AD203B41FA5}">
                      <a16:colId xmlns:a16="http://schemas.microsoft.com/office/drawing/2014/main" val="1532179531"/>
                    </a:ext>
                  </a:extLst>
                </a:gridCol>
              </a:tblGrid>
              <a:tr h="226247">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hlinkClick r:id="rId3"/>
                        </a:rPr>
                        <a:t>Swimming and Water Safety</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What went well? Supporting evidence?</a:t>
                      </a:r>
                      <a:r>
                        <a:rPr lang="en-GB" sz="700" dirty="0">
                          <a:solidFill>
                            <a:sysClr val="windowText" lastClr="000000"/>
                          </a:solidFill>
                          <a:effectLst/>
                          <a:latin typeface="Calibri" panose="020F0502020204030204" pitchFamily="34" charset="0"/>
                          <a:cs typeface="Calibri" panose="020F0502020204030204" pitchFamily="34" charset="0"/>
                        </a:rPr>
                        <a:t> </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What didn't go well? Supporting evidence? </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1. </a:t>
                      </a:r>
                      <a:r>
                        <a:rPr lang="en-US" sz="700" dirty="0">
                          <a:effectLst/>
                          <a:latin typeface="Calibri" panose="020F0502020204030204" pitchFamily="34" charset="0"/>
                          <a:cs typeface="Calibri" panose="020F0502020204030204" pitchFamily="34" charset="0"/>
                        </a:rPr>
                        <a:t>Swim competently, confidently and proficiently over a distance of at least 25m</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a:solidFill>
                            <a:schemeClr val="tx2">
                              <a:lumMod val="75000"/>
                              <a:lumOff val="25000"/>
                            </a:schemeClr>
                          </a:solidFill>
                          <a:latin typeface="Calibri" panose="020F0502020204030204" pitchFamily="34" charset="0"/>
                          <a:cs typeface="Calibri" panose="020F0502020204030204" pitchFamily="34" charset="0"/>
                        </a:rPr>
                        <a:t>At the end of year </a:t>
                      </a:r>
                      <a:r>
                        <a:rPr lang="en-US" sz="700" b="0" dirty="0" smtClean="0">
                          <a:solidFill>
                            <a:schemeClr val="tx2">
                              <a:lumMod val="75000"/>
                              <a:lumOff val="25000"/>
                            </a:schemeClr>
                          </a:solidFill>
                          <a:latin typeface="Calibri" panose="020F0502020204030204" pitchFamily="34" charset="0"/>
                          <a:cs typeface="Calibri" panose="020F0502020204030204" pitchFamily="34" charset="0"/>
                        </a:rPr>
                        <a:t>6, 100% </a:t>
                      </a:r>
                      <a:r>
                        <a:rPr lang="en-US" sz="700" b="0" dirty="0">
                          <a:solidFill>
                            <a:schemeClr val="tx2">
                              <a:lumMod val="75000"/>
                              <a:lumOff val="25000"/>
                            </a:schemeClr>
                          </a:solidFill>
                          <a:latin typeface="Calibri" panose="020F0502020204030204" pitchFamily="34" charset="0"/>
                          <a:cs typeface="Calibri" panose="020F0502020204030204" pitchFamily="34" charset="0"/>
                        </a:rPr>
                        <a:t>of pupils </a:t>
                      </a:r>
                      <a:r>
                        <a:rPr lang="en-US" sz="700" b="0" dirty="0" smtClean="0">
                          <a:solidFill>
                            <a:schemeClr val="tx2">
                              <a:lumMod val="75000"/>
                              <a:lumOff val="25000"/>
                            </a:schemeClr>
                          </a:solidFill>
                          <a:latin typeface="Calibri" panose="020F0502020204030204" pitchFamily="34" charset="0"/>
                          <a:cs typeface="Calibri" panose="020F0502020204030204" pitchFamily="34" charset="0"/>
                        </a:rPr>
                        <a:t>will be able to </a:t>
                      </a:r>
                      <a:r>
                        <a:rPr lang="en-US" sz="700" b="0" dirty="0">
                          <a:solidFill>
                            <a:schemeClr val="tx2">
                              <a:lumMod val="75000"/>
                              <a:lumOff val="25000"/>
                            </a:schemeClr>
                          </a:solidFill>
                          <a:latin typeface="Calibri" panose="020F0502020204030204" pitchFamily="34" charset="0"/>
                          <a:cs typeface="Calibri" panose="020F0502020204030204" pitchFamily="34" charset="0"/>
                        </a:rPr>
                        <a:t>swim 25m. </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dirty="0">
                          <a:solidFill>
                            <a:schemeClr val="tx2">
                              <a:lumMod val="75000"/>
                              <a:lumOff val="25000"/>
                            </a:schemeClr>
                          </a:solidFill>
                          <a:latin typeface="Calibri" panose="020F0502020204030204" pitchFamily="34" charset="0"/>
                          <a:cs typeface="Calibri" panose="020F0502020204030204" pitchFamily="34" charset="0"/>
                        </a:rPr>
                        <a:t>Top up swimming necessary following a baseline assessment of year 6 to check if the data is still accurate in year 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98148111"/>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2. </a:t>
                      </a:r>
                      <a:r>
                        <a:rPr lang="en-US" sz="700" dirty="0">
                          <a:effectLst/>
                          <a:latin typeface="Calibri" panose="020F0502020204030204" pitchFamily="34" charset="0"/>
                          <a:cs typeface="Calibri" panose="020F0502020204030204" pitchFamily="34" charset="0"/>
                        </a:rPr>
                        <a:t>Use a range of strokes effectively (for example, front crawl, backstroke and breaststroke)</a:t>
                      </a:r>
                    </a:p>
                    <a:p>
                      <a:pPr marL="0" marR="0" lvl="0" indent="0" algn="l" defTabSz="575981" rtl="0" eaLnBrk="1" fontAlgn="auto" latinLnBrk="0" hangingPunct="1">
                        <a:lnSpc>
                          <a:spcPct val="100000"/>
                        </a:lnSpc>
                        <a:spcBef>
                          <a:spcPts val="0"/>
                        </a:spcBef>
                        <a:spcAft>
                          <a:spcPts val="0"/>
                        </a:spcAft>
                        <a:buClrTx/>
                        <a:buSzTx/>
                        <a:buFontTx/>
                        <a:buNone/>
                        <a:tabLst/>
                        <a:defRPr/>
                      </a:pPr>
                      <a:endParaRPr lang="en-GB" sz="700" dirty="0">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smtClean="0">
                          <a:solidFill>
                            <a:schemeClr val="tx2">
                              <a:lumMod val="75000"/>
                              <a:lumOff val="25000"/>
                            </a:schemeClr>
                          </a:solidFill>
                          <a:latin typeface="Calibri" panose="020F0502020204030204" pitchFamily="34" charset="0"/>
                          <a:cs typeface="Calibri" panose="020F0502020204030204" pitchFamily="34" charset="0"/>
                        </a:rPr>
                        <a:t>At the end of year 6, 100% of pupils will be able to swim using a range of recognised strokes. </a:t>
                      </a:r>
                      <a:endParaRPr lang="en-US" sz="700" b="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solidFill>
                            <a:schemeClr val="tx2">
                              <a:lumMod val="75000"/>
                              <a:lumOff val="25000"/>
                            </a:schemeClr>
                          </a:solidFill>
                          <a:latin typeface="Calibri" panose="020F0502020204030204" pitchFamily="34" charset="0"/>
                          <a:cs typeface="Calibri" panose="020F0502020204030204" pitchFamily="34" charset="0"/>
                        </a:rPr>
                        <a:t>Top up swimming necessary following a baseline assessment of year 6 to check if the data is still accurate in year 6.</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b="1" dirty="0">
                          <a:effectLst/>
                          <a:latin typeface="Calibri" panose="020F0502020204030204" pitchFamily="34" charset="0"/>
                          <a:cs typeface="Calibri" panose="020F0502020204030204" pitchFamily="34" charset="0"/>
                        </a:rPr>
                        <a:t>3. </a:t>
                      </a:r>
                      <a:r>
                        <a:rPr lang="en-US" sz="700" dirty="0">
                          <a:effectLst/>
                          <a:latin typeface="Calibri" panose="020F0502020204030204" pitchFamily="34" charset="0"/>
                          <a:cs typeface="Calibri" panose="020F0502020204030204" pitchFamily="34" charset="0"/>
                        </a:rPr>
                        <a:t>Perform safe self-rescue in different water-based situations</a:t>
                      </a:r>
                      <a:endParaRPr lang="en-GB" sz="700" dirty="0">
                        <a:effectLst/>
                        <a:latin typeface="Calibri" panose="020F0502020204030204" pitchFamily="34" charset="0"/>
                        <a:ea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p>
                      <a:endParaRPr lang="en-US" sz="7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700" b="0" dirty="0" smtClean="0">
                          <a:solidFill>
                            <a:schemeClr val="tx2">
                              <a:lumMod val="75000"/>
                              <a:lumOff val="25000"/>
                            </a:schemeClr>
                          </a:solidFill>
                          <a:latin typeface="Calibri" panose="020F0502020204030204" pitchFamily="34" charset="0"/>
                          <a:cs typeface="Calibri" panose="020F0502020204030204" pitchFamily="34" charset="0"/>
                        </a:rPr>
                        <a:t>At the end of year 6, 100% of pupils will be able to </a:t>
                      </a:r>
                      <a:r>
                        <a:rPr lang="en-US" sz="700" b="0" dirty="0">
                          <a:solidFill>
                            <a:schemeClr val="tx2">
                              <a:lumMod val="75000"/>
                              <a:lumOff val="25000"/>
                            </a:schemeClr>
                          </a:solidFill>
                          <a:latin typeface="Calibri" panose="020F0502020204030204" pitchFamily="34" charset="0"/>
                          <a:cs typeface="Calibri" panose="020F0502020204030204" pitchFamily="34" charset="0"/>
                        </a:rPr>
                        <a:t>perform a safe self </a:t>
                      </a:r>
                      <a:r>
                        <a:rPr lang="en-US" sz="700" b="0" dirty="0" smtClean="0">
                          <a:solidFill>
                            <a:schemeClr val="tx2">
                              <a:lumMod val="75000"/>
                              <a:lumOff val="25000"/>
                            </a:schemeClr>
                          </a:solidFill>
                          <a:latin typeface="Calibri" panose="020F0502020204030204" pitchFamily="34" charset="0"/>
                          <a:cs typeface="Calibri" panose="020F0502020204030204" pitchFamily="34" charset="0"/>
                        </a:rPr>
                        <a:t>rescue. </a:t>
                      </a:r>
                      <a:endParaRPr lang="en-US" sz="700" b="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700" dirty="0">
                          <a:solidFill>
                            <a:schemeClr val="tx2">
                              <a:lumMod val="75000"/>
                              <a:lumOff val="25000"/>
                            </a:schemeClr>
                          </a:solidFill>
                          <a:latin typeface="Calibri" panose="020F0502020204030204" pitchFamily="34" charset="0"/>
                          <a:cs typeface="Calibri" panose="020F0502020204030204" pitchFamily="34" charset="0"/>
                        </a:rPr>
                        <a:t>Top up swimming necessary following a baseline assessment of year 6 to check if the data is still accurate in year 6.</a:t>
                      </a:r>
                    </a:p>
                    <a:p>
                      <a:endParaRPr lang="en-US" sz="7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3458530"/>
                  </a:ext>
                </a:extLst>
              </a:tr>
            </a:tbl>
          </a:graphicData>
        </a:graphic>
      </p:graphicFrame>
    </p:spTree>
    <p:extLst>
      <p:ext uri="{BB962C8B-B14F-4D97-AF65-F5344CB8AC3E}">
        <p14:creationId xmlns:p14="http://schemas.microsoft.com/office/powerpoint/2010/main" val="33567919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BAF56-3D8C-5C56-EC65-F09DDE0E9A3E}"/>
            </a:ext>
          </a:extLst>
        </p:cNvPr>
        <p:cNvGrpSpPr/>
        <p:nvPr/>
      </p:nvGrpSpPr>
      <p:grpSpPr>
        <a:xfrm>
          <a:off x="0" y="0"/>
          <a:ext cx="0" cy="0"/>
          <a:chOff x="0" y="0"/>
          <a:chExt cx="0" cy="0"/>
        </a:xfrm>
      </p:grpSpPr>
      <p:pic>
        <p:nvPicPr>
          <p:cNvPr id="3" name="Picture 2" descr="A screenshot of a computer&#10;&#10;AI-generated content may be incorrect.">
            <a:extLst>
              <a:ext uri="{FF2B5EF4-FFF2-40B4-BE49-F238E27FC236}">
                <a16:creationId xmlns:a16="http://schemas.microsoft.com/office/drawing/2014/main" id="{78FECD63-296E-DB2D-1218-4F9CDBBED92E}"/>
              </a:ext>
            </a:extLst>
          </p:cNvPr>
          <p:cNvPicPr>
            <a:picLocks noChangeAspect="1"/>
          </p:cNvPicPr>
          <p:nvPr/>
        </p:nvPicPr>
        <p:blipFill>
          <a:blip r:embed="rId2"/>
          <a:stretch>
            <a:fillRect/>
          </a:stretch>
        </p:blipFill>
        <p:spPr>
          <a:xfrm>
            <a:off x="-37709" y="0"/>
            <a:ext cx="6201184" cy="4322536"/>
          </a:xfrm>
          <a:prstGeom prst="rect">
            <a:avLst/>
          </a:prstGeom>
        </p:spPr>
      </p:pic>
      <p:sp>
        <p:nvSpPr>
          <p:cNvPr id="4" name="TextBox 3">
            <a:extLst>
              <a:ext uri="{FF2B5EF4-FFF2-40B4-BE49-F238E27FC236}">
                <a16:creationId xmlns:a16="http://schemas.microsoft.com/office/drawing/2014/main" id="{60A9C37A-3E57-4DDF-9242-6A80A0981789}"/>
              </a:ext>
            </a:extLst>
          </p:cNvPr>
          <p:cNvSpPr txBox="1"/>
          <p:nvPr/>
        </p:nvSpPr>
        <p:spPr>
          <a:xfrm>
            <a:off x="241825" y="226711"/>
            <a:ext cx="3559359" cy="276999"/>
          </a:xfrm>
          <a:prstGeom prst="rect">
            <a:avLst/>
          </a:prstGeom>
          <a:noFill/>
        </p:spPr>
        <p:txBody>
          <a:bodyPr wrap="square" rtlCol="0">
            <a:spAutoFit/>
          </a:bodyPr>
          <a:lstStyle/>
          <a:p>
            <a:r>
              <a:rPr lang="en-US" sz="1200" b="1" dirty="0">
                <a:latin typeface="Calibri" panose="020F0502020204030204" pitchFamily="34" charset="0"/>
                <a:cs typeface="Calibri" panose="020F0502020204030204" pitchFamily="34" charset="0"/>
              </a:rPr>
              <a:t>Review of the last academic year (2024/2025)</a:t>
            </a:r>
          </a:p>
        </p:txBody>
      </p:sp>
      <p:sp>
        <p:nvSpPr>
          <p:cNvPr id="2" name="Rectangle 1">
            <a:extLst>
              <a:ext uri="{FF2B5EF4-FFF2-40B4-BE49-F238E27FC236}">
                <a16:creationId xmlns:a16="http://schemas.microsoft.com/office/drawing/2014/main" id="{E8B5FDB1-5538-DC46-5C8D-0386BD9BBC8C}"/>
              </a:ext>
            </a:extLst>
          </p:cNvPr>
          <p:cNvSpPr/>
          <p:nvPr/>
        </p:nvSpPr>
        <p:spPr>
          <a:xfrm>
            <a:off x="167524" y="167948"/>
            <a:ext cx="5870308" cy="439325"/>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Table 4">
            <a:extLst>
              <a:ext uri="{FF2B5EF4-FFF2-40B4-BE49-F238E27FC236}">
                <a16:creationId xmlns:a16="http://schemas.microsoft.com/office/drawing/2014/main" id="{2BEE4F89-4408-F00A-3DA8-BFCBC572C119}"/>
              </a:ext>
            </a:extLst>
          </p:cNvPr>
          <p:cNvGraphicFramePr>
            <a:graphicFrameLocks noGrp="1"/>
          </p:cNvGraphicFramePr>
          <p:nvPr>
            <p:extLst>
              <p:ext uri="{D42A27DB-BD31-4B8C-83A1-F6EECF244321}">
                <p14:modId xmlns:p14="http://schemas.microsoft.com/office/powerpoint/2010/main" val="87089954"/>
              </p:ext>
            </p:extLst>
          </p:nvPr>
        </p:nvGraphicFramePr>
        <p:xfrm>
          <a:off x="241825" y="283020"/>
          <a:ext cx="5530128" cy="3243767"/>
        </p:xfrm>
        <a:graphic>
          <a:graphicData uri="http://schemas.openxmlformats.org/drawingml/2006/table">
            <a:tbl>
              <a:tblPr firstRow="1" bandRow="1">
                <a:tableStyleId>{5C22544A-7EE6-4342-B048-85BDC9FD1C3A}</a:tableStyleId>
              </a:tblPr>
              <a:tblGrid>
                <a:gridCol w="1290205">
                  <a:extLst>
                    <a:ext uri="{9D8B030D-6E8A-4147-A177-3AD203B41FA5}">
                      <a16:colId xmlns:a16="http://schemas.microsoft.com/office/drawing/2014/main" val="1397519339"/>
                    </a:ext>
                  </a:extLst>
                </a:gridCol>
                <a:gridCol w="1515011">
                  <a:extLst>
                    <a:ext uri="{9D8B030D-6E8A-4147-A177-3AD203B41FA5}">
                      <a16:colId xmlns:a16="http://schemas.microsoft.com/office/drawing/2014/main" val="279180329"/>
                    </a:ext>
                  </a:extLst>
                </a:gridCol>
                <a:gridCol w="1362456">
                  <a:extLst>
                    <a:ext uri="{9D8B030D-6E8A-4147-A177-3AD203B41FA5}">
                      <a16:colId xmlns:a16="http://schemas.microsoft.com/office/drawing/2014/main" val="1419483341"/>
                    </a:ext>
                  </a:extLst>
                </a:gridCol>
                <a:gridCol w="1362456">
                  <a:extLst>
                    <a:ext uri="{9D8B030D-6E8A-4147-A177-3AD203B41FA5}">
                      <a16:colId xmlns:a16="http://schemas.microsoft.com/office/drawing/2014/main" val="1532179531"/>
                    </a:ext>
                  </a:extLst>
                </a:gridCol>
              </a:tblGrid>
              <a:tr h="226247">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Aim</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algn="ctr"/>
                      <a:r>
                        <a:rPr lang="en-GB" sz="700" b="1" kern="1200" dirty="0">
                          <a:solidFill>
                            <a:sysClr val="windowText" lastClr="000000"/>
                          </a:solidFill>
                          <a:effectLst/>
                          <a:latin typeface="Calibri" panose="020F0502020204030204" pitchFamily="34" charset="0"/>
                          <a:ea typeface="+mn-ea"/>
                          <a:cs typeface="Calibri" panose="020F0502020204030204" pitchFamily="34" charset="0"/>
                        </a:rPr>
                        <a:t>Why?</a:t>
                      </a:r>
                      <a:endParaRPr lang="en-US" sz="700" dirty="0">
                        <a:solidFill>
                          <a:sysClr val="windowText" lastClr="000000"/>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rPr>
                        <a:t>Key Area</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tc>
                  <a:txBody>
                    <a:bodyPr/>
                    <a:lstStyle/>
                    <a:p>
                      <a:pPr marL="0" marR="0" lvl="0" indent="0" algn="ctr" defTabSz="575981" rtl="0" eaLnBrk="1" fontAlgn="auto" latinLnBrk="0" hangingPunct="1">
                        <a:lnSpc>
                          <a:spcPct val="100000"/>
                        </a:lnSpc>
                        <a:spcBef>
                          <a:spcPts val="0"/>
                        </a:spcBef>
                        <a:spcAft>
                          <a:spcPts val="0"/>
                        </a:spcAft>
                        <a:buClrTx/>
                        <a:buSzTx/>
                        <a:buFontTx/>
                        <a:buNone/>
                        <a:tabLst/>
                        <a:defRPr/>
                      </a:pPr>
                      <a:r>
                        <a:rPr lang="en-US" sz="700" dirty="0">
                          <a:solidFill>
                            <a:sysClr val="windowText" lastClr="000000"/>
                          </a:solidFill>
                          <a:effectLst/>
                          <a:latin typeface="Calibri" panose="020F0502020204030204" pitchFamily="34" charset="0"/>
                          <a:cs typeface="Calibri" panose="020F0502020204030204" pitchFamily="34" charset="0"/>
                        </a:rPr>
                        <a:t>Supporting evidence</a:t>
                      </a:r>
                      <a:endParaRPr lang="en-GB" sz="700" dirty="0">
                        <a:solidFill>
                          <a:sysClr val="windowText" lastClr="000000"/>
                        </a:solidFill>
                        <a:effectLst/>
                        <a:latin typeface="Calibri" panose="020F0502020204030204" pitchFamily="34" charset="0"/>
                        <a:ea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rgbClr val="CDE4BD"/>
                    </a:solidFill>
                  </a:tcPr>
                </a:tc>
                <a:extLst>
                  <a:ext uri="{0D108BD9-81ED-4DB2-BD59-A6C34878D82A}">
                    <a16:rowId xmlns:a16="http://schemas.microsoft.com/office/drawing/2014/main" val="938675785"/>
                  </a:ext>
                </a:extLst>
              </a:tr>
              <a:tr h="370840">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Focus on teacher training ensuring all teachers are confident to enjoy teaching High Quality Physical Education.</a:t>
                      </a:r>
                    </a:p>
                    <a:p>
                      <a:pPr algn="l">
                        <a:lnSpc>
                          <a:spcPct val="100000"/>
                        </a:lnSpc>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To ensure all children are participating in two hours a week of high-quality PE every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Increasing confidence, knowledge and skills of all staff in teaching PE and sporting activities prioritising CPD and training where needed.</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2">
                              <a:lumMod val="75000"/>
                              <a:lumOff val="25000"/>
                            </a:schemeClr>
                          </a:solidFill>
                          <a:latin typeface="Calibri" panose="020F0502020204030204" pitchFamily="34" charset="0"/>
                          <a:cs typeface="Calibri" panose="020F0502020204030204" pitchFamily="34" charset="0"/>
                        </a:rPr>
                        <a:t>Staff confidence surveys, pupils attainment data, lesson observation reviews, pupil voice. </a:t>
                      </a:r>
                    </a:p>
                    <a:p>
                      <a:pPr algn="l">
                        <a:lnSpc>
                          <a:spcPct val="100000"/>
                        </a:lnSpc>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850329"/>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smtClean="0">
                          <a:solidFill>
                            <a:schemeClr val="tx2">
                              <a:lumMod val="75000"/>
                              <a:lumOff val="25000"/>
                            </a:schemeClr>
                          </a:solidFill>
                          <a:effectLst/>
                          <a:latin typeface="Calibri" panose="020F0502020204030204" pitchFamily="34" charset="0"/>
                          <a:cs typeface="Calibri" panose="020F0502020204030204" pitchFamily="34" charset="0"/>
                        </a:rPr>
                        <a:t>Use internal expertise from a newly appointed sports coach to provide additional on</a:t>
                      </a:r>
                      <a:r>
                        <a:rPr lang="en-US" sz="600" baseline="0" dirty="0" smtClean="0">
                          <a:solidFill>
                            <a:schemeClr val="tx2">
                              <a:lumMod val="75000"/>
                              <a:lumOff val="25000"/>
                            </a:schemeClr>
                          </a:solidFill>
                          <a:effectLst/>
                          <a:latin typeface="Calibri" panose="020F0502020204030204" pitchFamily="34" charset="0"/>
                          <a:cs typeface="Calibri" panose="020F0502020204030204" pitchFamily="34" charset="0"/>
                        </a:rPr>
                        <a:t> the job training for staff.  This in turn will allow staff to encourage and promote PE with continued confidence and understanding.</a:t>
                      </a:r>
                      <a:endParaRPr lang="en-US" sz="600" dirty="0">
                        <a:solidFill>
                          <a:schemeClr val="tx2">
                            <a:lumMod val="75000"/>
                            <a:lumOff val="25000"/>
                          </a:schemeClr>
                        </a:solidFill>
                        <a:effectLst/>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To ensure that all pupils will be active on average 60 minutes a day, 7 days a week.</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Key Indicator 2:</a:t>
                      </a: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Increasing engagement of all pupils in regular physical activity and sporting activities</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smtClean="0">
                          <a:solidFill>
                            <a:schemeClr val="tx2">
                              <a:lumMod val="75000"/>
                              <a:lumOff val="25000"/>
                            </a:schemeClr>
                          </a:solidFill>
                          <a:latin typeface="Calibri" panose="020F0502020204030204" pitchFamily="34" charset="0"/>
                          <a:cs typeface="Calibri" panose="020F0502020204030204" pitchFamily="34" charset="0"/>
                        </a:rPr>
                        <a:t>Monitoring of take up in after school clubs and events.</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Extra curricular timetable and participation data.</a:t>
                      </a: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Lunchtime participation data, alongside lunchtime activity plan.</a:t>
                      </a: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Data for all physical activity level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tracked.</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68936110"/>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r>
                        <a:rPr lang="en-US" sz="600" dirty="0">
                          <a:solidFill>
                            <a:schemeClr val="tx2">
                              <a:lumMod val="75000"/>
                              <a:lumOff val="25000"/>
                            </a:schemeClr>
                          </a:solidFill>
                          <a:latin typeface="Calibri" panose="020F0502020204030204" pitchFamily="34" charset="0"/>
                          <a:cs typeface="Calibri" panose="020F0502020204030204" pitchFamily="34" charset="0"/>
                        </a:rPr>
                        <a:t>Provide regular intra school competition, as well as all pupils accessing inter competitions against other schools. Competition formats to reflect needs of pupils</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To ensure all pupils can access competition in school and outside of school, to encourage all pupils to participate and enjoy these valuable experiences. </a:t>
                      </a:r>
                      <a:endParaRPr lang="en-US" sz="600" dirty="0" smtClean="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smtClean="0">
                          <a:solidFill>
                            <a:schemeClr val="tx2">
                              <a:lumMod val="75000"/>
                              <a:lumOff val="25000"/>
                            </a:schemeClr>
                          </a:solidFill>
                          <a:latin typeface="Calibri" panose="020F0502020204030204" pitchFamily="34" charset="0"/>
                          <a:cs typeface="Calibri" panose="020F0502020204030204" pitchFamily="34" charset="0"/>
                        </a:rPr>
                        <a:t>Continue participating in SGO, Trust and local football leagues.</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Key indicator 5:</a:t>
                      </a: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Increasing participation in competitive sport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Competition formats and planning for all intra lesson level competitions, all inter competitions hosted at our school and sports day. </a:t>
                      </a: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endParaRPr lang="en-US" sz="200" dirty="0">
                        <a:solidFill>
                          <a:schemeClr val="tx2">
                            <a:lumMod val="75000"/>
                            <a:lumOff val="25000"/>
                          </a:schemeClr>
                        </a:solidFill>
                        <a:latin typeface="Calibri" panose="020F0502020204030204" pitchFamily="34" charset="0"/>
                        <a:cs typeface="Calibri" panose="020F0502020204030204" pitchFamily="34" charset="0"/>
                      </a:endParaRPr>
                    </a:p>
                    <a:p>
                      <a:pPr algn="l">
                        <a:lnSpc>
                          <a:spcPct val="100000"/>
                        </a:lnSpc>
                      </a:pPr>
                      <a:r>
                        <a:rPr lang="en-US" sz="600" dirty="0">
                          <a:solidFill>
                            <a:schemeClr val="tx2">
                              <a:lumMod val="75000"/>
                              <a:lumOff val="25000"/>
                            </a:schemeClr>
                          </a:solidFill>
                          <a:latin typeface="Calibri" panose="020F0502020204030204" pitchFamily="34" charset="0"/>
                          <a:cs typeface="Calibri" panose="020F0502020204030204" pitchFamily="34" charset="0"/>
                        </a:rPr>
                        <a:t>Competition calendar and register of </a:t>
                      </a:r>
                      <a:r>
                        <a:rPr lang="en-US" sz="600" dirty="0" smtClean="0">
                          <a:solidFill>
                            <a:schemeClr val="tx2">
                              <a:lumMod val="75000"/>
                              <a:lumOff val="25000"/>
                            </a:schemeClr>
                          </a:solidFill>
                          <a:latin typeface="Calibri" panose="020F0502020204030204" pitchFamily="34" charset="0"/>
                          <a:cs typeface="Calibri" panose="020F0502020204030204" pitchFamily="34" charset="0"/>
                        </a:rPr>
                        <a:t>participants</a:t>
                      </a:r>
                      <a:r>
                        <a:rPr lang="en-US" sz="600" baseline="0" dirty="0" smtClean="0">
                          <a:solidFill>
                            <a:schemeClr val="tx2">
                              <a:lumMod val="75000"/>
                              <a:lumOff val="25000"/>
                            </a:schemeClr>
                          </a:solidFill>
                          <a:latin typeface="Calibri" panose="020F0502020204030204" pitchFamily="34" charset="0"/>
                          <a:cs typeface="Calibri" panose="020F0502020204030204" pitchFamily="34" charset="0"/>
                        </a:rPr>
                        <a:t> for Trust and SGO activities.</a:t>
                      </a:r>
                      <a:endParaRPr lang="en-US" sz="600" dirty="0">
                        <a:solidFill>
                          <a:schemeClr val="tx2">
                            <a:lumMod val="75000"/>
                            <a:lumOff val="25000"/>
                          </a:schemeClr>
                        </a:solidFill>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20514327"/>
                  </a:ext>
                </a:extLst>
              </a:tr>
              <a:tr h="370840">
                <a:tc>
                  <a:txBody>
                    <a:bodyPr/>
                    <a:lstStyle/>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p>
                      <a:pPr marL="0" marR="0" lvl="0" indent="0" algn="l" defTabSz="575981" rtl="0" eaLnBrk="1" fontAlgn="auto" latinLnBrk="0" hangingPunct="1">
                        <a:lnSpc>
                          <a:spcPct val="100000"/>
                        </a:lnSpc>
                        <a:spcBef>
                          <a:spcPts val="0"/>
                        </a:spcBef>
                        <a:spcAft>
                          <a:spcPts val="0"/>
                        </a:spcAft>
                        <a:buClrTx/>
                        <a:buSzTx/>
                        <a:buFontTx/>
                        <a:buNone/>
                        <a:tabLst/>
                        <a:defRPr/>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algn="l">
                        <a:lnSpc>
                          <a:spcPct val="100000"/>
                        </a:lnSpc>
                      </a:pPr>
                      <a:endParaRPr lang="en-US" sz="600" dirty="0">
                        <a:latin typeface="Calibri" panose="020F0502020204030204" pitchFamily="34" charset="0"/>
                        <a:cs typeface="Calibri" panose="020F0502020204030204" pitchFamily="34"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2556584"/>
                  </a:ext>
                </a:extLst>
              </a:tr>
            </a:tbl>
          </a:graphicData>
        </a:graphic>
      </p:graphicFrame>
    </p:spTree>
    <p:extLst>
      <p:ext uri="{BB962C8B-B14F-4D97-AF65-F5344CB8AC3E}">
        <p14:creationId xmlns:p14="http://schemas.microsoft.com/office/powerpoint/2010/main" val="7605994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543</TotalTime>
  <Words>1742</Words>
  <Application>Microsoft Office PowerPoint</Application>
  <PresentationFormat>Custom</PresentationFormat>
  <Paragraphs>167</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Rock</dc:creator>
  <cp:lastModifiedBy>ST-TELFORD-B</cp:lastModifiedBy>
  <cp:revision>37</cp:revision>
  <dcterms:created xsi:type="dcterms:W3CDTF">2025-10-08T18:09:30Z</dcterms:created>
  <dcterms:modified xsi:type="dcterms:W3CDTF">2026-07-30T18:53:10Z</dcterms:modified>
</cp:coreProperties>
</file>